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2"/>
  </p:notesMasterIdLst>
  <p:sldIdLst>
    <p:sldId id="508" r:id="rId3"/>
    <p:sldId id="524" r:id="rId4"/>
    <p:sldId id="321" r:id="rId5"/>
    <p:sldId id="525" r:id="rId6"/>
    <p:sldId id="290" r:id="rId7"/>
    <p:sldId id="305" r:id="rId8"/>
    <p:sldId id="306" r:id="rId9"/>
    <p:sldId id="307" r:id="rId10"/>
    <p:sldId id="528" r:id="rId11"/>
    <p:sldId id="323" r:id="rId12"/>
    <p:sldId id="313" r:id="rId13"/>
    <p:sldId id="324" r:id="rId14"/>
    <p:sldId id="325" r:id="rId15"/>
    <p:sldId id="326" r:id="rId16"/>
    <p:sldId id="526" r:id="rId17"/>
    <p:sldId id="527" r:id="rId18"/>
    <p:sldId id="329" r:id="rId19"/>
    <p:sldId id="501" r:id="rId20"/>
    <p:sldId id="529" r:id="rId21"/>
  </p:sldIdLst>
  <p:sldSz cx="9144000" cy="5143500" type="screen16x9"/>
  <p:notesSz cx="6858000" cy="9144000"/>
  <p:embeddedFontLst>
    <p:embeddedFont>
      <p:font typeface="楷体_GB2312" panose="02010600030101010101" charset="-122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Marlett" pitchFamily="2" charset="2"/>
      <p:regular r:id="rId28"/>
    </p:embeddedFont>
    <p:embeddedFont>
      <p:font typeface="黑体" panose="02010609060101010101" pitchFamily="49" charset="-122"/>
      <p:regular r:id="rId29"/>
    </p:embeddedFont>
    <p:embeddedFont>
      <p:font typeface="楷体" panose="02010609060101010101" pitchFamily="49" charset="-122"/>
      <p:regular r:id="rId30"/>
    </p:embeddedFont>
    <p:embeddedFont>
      <p:font typeface="隶书" panose="02010509060101010101" pitchFamily="49" charset="-122"/>
      <p:regular r:id="rId31"/>
    </p:embeddedFont>
    <p:embeddedFont>
      <p:font typeface="幼圆" panose="02010509060101010101" pitchFamily="49" charset="-122"/>
      <p:regular r:id="rId3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CC6600"/>
    <a:srgbClr val="0000FF"/>
    <a:srgbClr val="009900"/>
    <a:srgbClr val="FF9933"/>
    <a:srgbClr val="AFF22A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44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56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268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35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53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长方体的表面积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E5759D3-A8C5-47B0-A5B5-DFF99601ED94}"/>
              </a:ext>
            </a:extLst>
          </p:cNvPr>
          <p:cNvGrpSpPr/>
          <p:nvPr userDrawn="1"/>
        </p:nvGrpSpPr>
        <p:grpSpPr>
          <a:xfrm>
            <a:off x="8028384" y="471638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628595D-E941-417F-BE10-EEAF622AB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EEC40535-A58F-4E15-8FAF-438642B45EC9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72" r:id="rId3"/>
    <p:sldLayoutId id="214748367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8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4.emf"/><Relationship Id="rId7" Type="http://schemas.openxmlformats.org/officeDocument/2006/relationships/slide" Target="slide1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2" name="矩形 21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5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6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单圆角矩形 26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423935" y="1435155"/>
            <a:ext cx="608564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长方体的表面积</a:t>
            </a:r>
          </a:p>
        </p:txBody>
      </p:sp>
      <p:pic>
        <p:nvPicPr>
          <p:cNvPr id="33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圆角矩形 33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5" name="圆角矩形 34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7" name="圆角矩形 36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8" name="圆角矩形 37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9" name="矩形 38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长方体（一）</a:t>
            </a:r>
          </a:p>
        </p:txBody>
      </p:sp>
      <p:sp>
        <p:nvSpPr>
          <p:cNvPr id="40" name="圆角矩形 3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2" name="组合 4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6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9"/>
          <p:cNvSpPr txBox="1">
            <a:spLocks noChangeArrowheads="1"/>
          </p:cNvSpPr>
          <p:nvPr/>
        </p:nvSpPr>
        <p:spPr bwMode="auto">
          <a:xfrm>
            <a:off x="467544" y="339502"/>
            <a:ext cx="82545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怎样计算正方体的表面积？想一想，说一说。</a:t>
            </a:r>
          </a:p>
        </p:txBody>
      </p:sp>
      <p:grpSp>
        <p:nvGrpSpPr>
          <p:cNvPr id="14340" name="组合 36"/>
          <p:cNvGrpSpPr/>
          <p:nvPr/>
        </p:nvGrpSpPr>
        <p:grpSpPr bwMode="auto">
          <a:xfrm>
            <a:off x="2843808" y="1473312"/>
            <a:ext cx="1296590" cy="1296591"/>
            <a:chOff x="5292080" y="4581128"/>
            <a:chExt cx="1728192" cy="1728192"/>
          </a:xfrm>
        </p:grpSpPr>
        <p:sp>
          <p:nvSpPr>
            <p:cNvPr id="32" name="立方体 31"/>
            <p:cNvSpPr/>
            <p:nvPr/>
          </p:nvSpPr>
          <p:spPr>
            <a:xfrm>
              <a:off x="5292080" y="4581128"/>
              <a:ext cx="1728192" cy="1728192"/>
            </a:xfrm>
            <a:prstGeom prst="cub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5738013" y="4581128"/>
              <a:ext cx="0" cy="129654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5738013" y="5877669"/>
              <a:ext cx="1282259" cy="0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5292080" y="5877669"/>
              <a:ext cx="445933" cy="431651"/>
            </a:xfrm>
            <a:prstGeom prst="line">
              <a:avLst/>
            </a:prstGeom>
            <a:ln w="190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619672" y="3291830"/>
            <a:ext cx="63424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正方体的表面积＝棱长</a:t>
            </a:r>
            <a:r>
              <a:rPr lang="en-US" altLang="zh-CN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×6</a:t>
            </a:r>
            <a:endParaRPr lang="zh-CN" altLang="en-US" sz="32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4932040" y="1347614"/>
            <a:ext cx="2952328" cy="1224136"/>
          </a:xfrm>
          <a:prstGeom prst="cloudCallout">
            <a:avLst>
              <a:gd name="adj1" fmla="val -62023"/>
              <a:gd name="adj2" fmla="val 2784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各个面都相等，先求一个面的面积，再乘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2909" y="3344045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对话气泡: 圆角矩形 1"/>
          <p:cNvSpPr/>
          <p:nvPr/>
        </p:nvSpPr>
        <p:spPr>
          <a:xfrm>
            <a:off x="1730325" y="3763027"/>
            <a:ext cx="5521574" cy="536915"/>
          </a:xfrm>
          <a:prstGeom prst="wedgeRoundRectCallout">
            <a:avLst>
              <a:gd name="adj1" fmla="val -59222"/>
              <a:gd name="adj2" fmla="val -47598"/>
              <a:gd name="adj3" fmla="val 16667"/>
            </a:avLst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477868" y="2345110"/>
            <a:ext cx="270272" cy="998935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sp>
        <p:nvSpPr>
          <p:cNvPr id="16" name="矩形 15"/>
          <p:cNvSpPr/>
          <p:nvPr/>
        </p:nvSpPr>
        <p:spPr>
          <a:xfrm>
            <a:off x="6981627" y="2337966"/>
            <a:ext cx="270272" cy="998935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sp>
        <p:nvSpPr>
          <p:cNvPr id="12" name="矩形 11"/>
          <p:cNvSpPr/>
          <p:nvPr/>
        </p:nvSpPr>
        <p:spPr>
          <a:xfrm>
            <a:off x="5712421" y="2332013"/>
            <a:ext cx="1269206" cy="1000125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sp>
        <p:nvSpPr>
          <p:cNvPr id="15" name="矩形 14"/>
          <p:cNvSpPr/>
          <p:nvPr/>
        </p:nvSpPr>
        <p:spPr>
          <a:xfrm>
            <a:off x="4200327" y="2337966"/>
            <a:ext cx="1269206" cy="998935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sp>
        <p:nvSpPr>
          <p:cNvPr id="14" name="矩形 13"/>
          <p:cNvSpPr/>
          <p:nvPr/>
        </p:nvSpPr>
        <p:spPr>
          <a:xfrm>
            <a:off x="4200327" y="3334519"/>
            <a:ext cx="1269206" cy="257175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sp>
        <p:nvSpPr>
          <p:cNvPr id="13" name="矩形 12"/>
          <p:cNvSpPr/>
          <p:nvPr/>
        </p:nvSpPr>
        <p:spPr>
          <a:xfrm>
            <a:off x="4197946" y="2080791"/>
            <a:ext cx="1268015" cy="255985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sp>
        <p:nvSpPr>
          <p:cNvPr id="15369" name="TextBox 9"/>
          <p:cNvSpPr txBox="1">
            <a:spLocks noChangeArrowheads="1"/>
          </p:cNvSpPr>
          <p:nvPr/>
        </p:nvSpPr>
        <p:spPr bwMode="auto">
          <a:xfrm>
            <a:off x="559874" y="987574"/>
            <a:ext cx="840461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在下面的长方体展开图上，先把相对的面涂上相同的颜色，再标出每个面的长和宽。（单位：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5370" name="图片 8" descr="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360588"/>
            <a:ext cx="1950244" cy="96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图片 11" descr="1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945" y="2080791"/>
            <a:ext cx="3062288" cy="151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TextBox 9"/>
          <p:cNvSpPr txBox="1">
            <a:spLocks noChangeArrowheads="1"/>
          </p:cNvSpPr>
          <p:nvPr/>
        </p:nvSpPr>
        <p:spPr bwMode="auto">
          <a:xfrm>
            <a:off x="1647651" y="3723878"/>
            <a:ext cx="55173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说一说，如何得到这个长方体的表面积？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698206" y="3541970"/>
            <a:ext cx="37742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 dirty="0"/>
              <a:t>15</a:t>
            </a:r>
            <a:endParaRPr lang="zh-CN" altLang="en-US" sz="1050" b="1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882429" y="2698725"/>
            <a:ext cx="37742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/>
              <a:t>12</a:t>
            </a:r>
            <a:endParaRPr lang="zh-CN" altLang="en-US" sz="1050" b="1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930055" y="2067694"/>
            <a:ext cx="37861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/>
              <a:t>3</a:t>
            </a:r>
            <a:endParaRPr lang="zh-CN" altLang="en-US" sz="1050" b="1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412383" y="3304753"/>
            <a:ext cx="37861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/>
              <a:t>3</a:t>
            </a:r>
            <a:endParaRPr lang="zh-CN" altLang="en-US" sz="1050" b="1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180336" y="3316659"/>
            <a:ext cx="37861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/>
              <a:t>15</a:t>
            </a:r>
            <a:endParaRPr lang="zh-CN" altLang="en-US" sz="1050" b="1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924477" y="3303563"/>
            <a:ext cx="37861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/>
              <a:t>3</a:t>
            </a:r>
            <a:endParaRPr lang="zh-CN" altLang="en-US" sz="1050" b="1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164983" y="2698725"/>
            <a:ext cx="37742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/>
              <a:t>12</a:t>
            </a:r>
            <a:endParaRPr lang="zh-CN" altLang="en-US" sz="1050" b="1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936008" y="3322613"/>
            <a:ext cx="37861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050" b="1"/>
              <a:t>3</a:t>
            </a:r>
            <a:endParaRPr lang="zh-CN" altLang="en-US" sz="1050" b="1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3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6" grpId="0" animBg="1"/>
      <p:bldP spid="12" grpId="0" animBg="1"/>
      <p:bldP spid="15" grpId="0" animBg="1"/>
      <p:bldP spid="14" grpId="0" animBg="1"/>
      <p:bldP spid="13" grpId="0" animBg="1"/>
      <p:bldP spid="15369" grpId="0"/>
      <p:bldP spid="15372" grpId="0"/>
      <p:bldP spid="19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539552" y="267494"/>
            <a:ext cx="820891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做一个长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54cm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50cm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95cm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的洗衣机包装箱，至少需要多大面积的硬纸板？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33351" y="1851670"/>
            <a:ext cx="66151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54×50×2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50×95×2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54×95×2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25160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100" b="1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912440" y="2655094"/>
            <a:ext cx="661630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54×50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50×95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54×95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25160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100" b="1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2" name="圆角矩形 7"/>
          <p:cNvSpPr/>
          <p:nvPr/>
        </p:nvSpPr>
        <p:spPr>
          <a:xfrm>
            <a:off x="2123728" y="375550"/>
            <a:ext cx="1042374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7"/>
          <p:cNvSpPr/>
          <p:nvPr/>
        </p:nvSpPr>
        <p:spPr>
          <a:xfrm>
            <a:off x="4936332" y="375550"/>
            <a:ext cx="1059264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7"/>
          <p:cNvSpPr/>
          <p:nvPr/>
        </p:nvSpPr>
        <p:spPr>
          <a:xfrm>
            <a:off x="3563888" y="375550"/>
            <a:ext cx="1080120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683568" y="1347361"/>
            <a:ext cx="425276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" name="组合 16"/>
          <p:cNvGrpSpPr/>
          <p:nvPr/>
        </p:nvGrpSpPr>
        <p:grpSpPr bwMode="auto">
          <a:xfrm>
            <a:off x="539552" y="1635646"/>
            <a:ext cx="1576747" cy="863313"/>
            <a:chOff x="1257085" y="967627"/>
            <a:chExt cx="2254465" cy="1450605"/>
          </a:xfrm>
        </p:grpSpPr>
        <p:pic>
          <p:nvPicPr>
            <p:cNvPr id="18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085" y="967627"/>
              <a:ext cx="2254465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文本框 3"/>
            <p:cNvSpPr txBox="1">
              <a:spLocks noChangeArrowheads="1"/>
            </p:cNvSpPr>
            <p:nvPr/>
          </p:nvSpPr>
          <p:spPr bwMode="auto">
            <a:xfrm>
              <a:off x="1565961" y="1384272"/>
              <a:ext cx="1442084" cy="67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方法一</a:t>
              </a: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595934" y="2571750"/>
            <a:ext cx="1477884" cy="835793"/>
            <a:chOff x="1257085" y="967627"/>
            <a:chExt cx="2254465" cy="1450605"/>
          </a:xfrm>
        </p:grpSpPr>
        <p:pic>
          <p:nvPicPr>
            <p:cNvPr id="21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085" y="967627"/>
              <a:ext cx="2254465" cy="1450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文本框 3"/>
            <p:cNvSpPr txBox="1">
              <a:spLocks noChangeArrowheads="1"/>
            </p:cNvSpPr>
            <p:nvPr/>
          </p:nvSpPr>
          <p:spPr bwMode="auto">
            <a:xfrm>
              <a:off x="1500614" y="1316908"/>
              <a:ext cx="1650727" cy="694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等线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方法二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189770" y="3381747"/>
            <a:ext cx="525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答：至少需要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25160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平方厘米的硬纸板。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28" grpId="0"/>
      <p:bldP spid="29" grpId="0"/>
      <p:bldP spid="12" grpId="0" animBg="1"/>
      <p:bldP spid="13" grpId="0" animBg="1"/>
      <p:bldP spid="14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9"/>
          <p:cNvSpPr txBox="1">
            <a:spLocks noChangeArrowheads="1"/>
          </p:cNvSpPr>
          <p:nvPr/>
        </p:nvSpPr>
        <p:spPr bwMode="auto">
          <a:xfrm>
            <a:off x="467544" y="339502"/>
            <a:ext cx="6957392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求下列图形的表面积。（单位：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7412" name="图片 5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62572"/>
            <a:ext cx="1999059" cy="1179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6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931" y="1196528"/>
            <a:ext cx="1513285" cy="15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552" y="2820873"/>
            <a:ext cx="37444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10×8</a:t>
            </a:r>
            <a:r>
              <a:rPr lang="zh-CN" altLang="en-US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10×4</a:t>
            </a:r>
            <a:r>
              <a:rPr lang="zh-CN" altLang="en-US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8×4</a:t>
            </a:r>
            <a:r>
              <a:rPr lang="zh-CN" altLang="en-US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</a:p>
          <a:p>
            <a:pPr>
              <a:defRPr/>
            </a:pPr>
            <a:r>
              <a:rPr lang="zh-CN" altLang="en-US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304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400" b="1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4008" y="2859782"/>
            <a:ext cx="291584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8×8×6</a:t>
            </a:r>
            <a:r>
              <a:rPr lang="zh-CN" altLang="en-US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384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400" b="1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9"/>
          <p:cNvSpPr txBox="1">
            <a:spLocks noChangeArrowheads="1"/>
          </p:cNvSpPr>
          <p:nvPr/>
        </p:nvSpPr>
        <p:spPr bwMode="auto">
          <a:xfrm>
            <a:off x="467544" y="339502"/>
            <a:ext cx="8020486" cy="1095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制作一个棱长为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35cm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的正方体无盖玻璃鱼缸，至少需要多大面积的玻璃？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11760" y="2067694"/>
            <a:ext cx="42124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35×35×5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6125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2800" b="1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91680" y="2967459"/>
            <a:ext cx="5617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答：至少需要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6125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平方厘米的玻璃。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0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箭头连接符 14"/>
          <p:cNvCxnSpPr/>
          <p:nvPr/>
        </p:nvCxnSpPr>
        <p:spPr>
          <a:xfrm>
            <a:off x="6089261" y="3558489"/>
            <a:ext cx="1539479" cy="0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TextBox 9"/>
          <p:cNvSpPr txBox="1">
            <a:spLocks noChangeArrowheads="1"/>
          </p:cNvSpPr>
          <p:nvPr/>
        </p:nvSpPr>
        <p:spPr bwMode="auto">
          <a:xfrm>
            <a:off x="467544" y="699542"/>
            <a:ext cx="799288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淘气的房间长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3.5m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、高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。除去门窗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4.5m</a:t>
            </a:r>
            <a:r>
              <a:rPr lang="en-US" altLang="zh-CN" sz="2400" b="1" baseline="30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，房间的墙壁和房顶都贴上墙纸，这个房间至少需要多大面积的墙纸？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959" y="2499742"/>
            <a:ext cx="5541169" cy="7848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1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3.5×3×2</a:t>
            </a:r>
            <a:r>
              <a:rPr lang="zh-CN" altLang="en-US" sz="21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3×3×2</a:t>
            </a:r>
            <a:r>
              <a:rPr lang="zh-CN" altLang="en-US" sz="21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3.5×3</a:t>
            </a:r>
            <a:r>
              <a:rPr lang="zh-CN" altLang="en-US" sz="21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1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4.5</a:t>
            </a:r>
            <a:r>
              <a:rPr lang="zh-CN" altLang="en-US" sz="2100" b="1" spc="-15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en-US" altLang="zh-CN" sz="2100" b="1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1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答：至少需要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平方米的墙纸。</a:t>
            </a:r>
          </a:p>
        </p:txBody>
      </p:sp>
      <p:sp>
        <p:nvSpPr>
          <p:cNvPr id="6" name="立方体 5"/>
          <p:cNvSpPr/>
          <p:nvPr/>
        </p:nvSpPr>
        <p:spPr>
          <a:xfrm>
            <a:off x="6104445" y="1995686"/>
            <a:ext cx="1890713" cy="1412081"/>
          </a:xfrm>
          <a:prstGeom prst="cub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sp>
        <p:nvSpPr>
          <p:cNvPr id="7" name="矩形 6"/>
          <p:cNvSpPr/>
          <p:nvPr/>
        </p:nvSpPr>
        <p:spPr>
          <a:xfrm>
            <a:off x="6845309" y="2640517"/>
            <a:ext cx="378619" cy="75604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/>
          </a:p>
        </p:txBody>
      </p:sp>
      <p:grpSp>
        <p:nvGrpSpPr>
          <p:cNvPr id="2" name="组合 20"/>
          <p:cNvGrpSpPr/>
          <p:nvPr/>
        </p:nvGrpSpPr>
        <p:grpSpPr bwMode="auto">
          <a:xfrm>
            <a:off x="7685890" y="2316667"/>
            <a:ext cx="240506" cy="636984"/>
            <a:chOff x="7780421" y="3573016"/>
            <a:chExt cx="320842" cy="850231"/>
          </a:xfrm>
        </p:grpSpPr>
        <p:sp>
          <p:nvSpPr>
            <p:cNvPr id="9" name="任意多边形 8"/>
            <p:cNvSpPr/>
            <p:nvPr/>
          </p:nvSpPr>
          <p:spPr>
            <a:xfrm>
              <a:off x="7780421" y="3573016"/>
              <a:ext cx="320842" cy="850231"/>
            </a:xfrm>
            <a:custGeom>
              <a:avLst/>
              <a:gdLst>
                <a:gd name="connsiteX0" fmla="*/ 0 w 320842"/>
                <a:gd name="connsiteY0" fmla="*/ 850231 h 850231"/>
                <a:gd name="connsiteX1" fmla="*/ 320842 w 320842"/>
                <a:gd name="connsiteY1" fmla="*/ 545431 h 850231"/>
                <a:gd name="connsiteX2" fmla="*/ 320842 w 320842"/>
                <a:gd name="connsiteY2" fmla="*/ 0 h 850231"/>
                <a:gd name="connsiteX3" fmla="*/ 0 w 320842"/>
                <a:gd name="connsiteY3" fmla="*/ 352926 h 850231"/>
                <a:gd name="connsiteX4" fmla="*/ 0 w 320842"/>
                <a:gd name="connsiteY4" fmla="*/ 850231 h 850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842" h="850231">
                  <a:moveTo>
                    <a:pt x="0" y="850231"/>
                  </a:moveTo>
                  <a:lnTo>
                    <a:pt x="320842" y="545431"/>
                  </a:lnTo>
                  <a:lnTo>
                    <a:pt x="320842" y="0"/>
                  </a:lnTo>
                  <a:lnTo>
                    <a:pt x="0" y="352926"/>
                  </a:lnTo>
                  <a:lnTo>
                    <a:pt x="0" y="850231"/>
                  </a:lnTo>
                  <a:close/>
                </a:path>
              </a:pathLst>
            </a:cu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50" b="1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7948784" y="3749419"/>
              <a:ext cx="0" cy="538745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342865" y="3416984"/>
            <a:ext cx="1004888" cy="4154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solidFill>
                  <a:srgbClr val="7030A0"/>
                </a:solidFill>
              </a:rPr>
              <a:t>3.5</a:t>
            </a:r>
            <a:endParaRPr lang="zh-CN" altLang="en-US" sz="2100" b="1" dirty="0">
              <a:solidFill>
                <a:srgbClr val="7030A0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7676365" y="3192968"/>
            <a:ext cx="351234" cy="377428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 rot="18900000">
            <a:off x="7722799" y="3174527"/>
            <a:ext cx="270272" cy="4154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solidFill>
                  <a:srgbClr val="7030A0"/>
                </a:solidFill>
              </a:rPr>
              <a:t>3</a:t>
            </a:r>
            <a:endParaRPr lang="zh-CN" altLang="en-US" sz="2100" b="1">
              <a:solidFill>
                <a:srgbClr val="7030A0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rot="16200000">
            <a:off x="5424297" y="2868522"/>
            <a:ext cx="1079897" cy="0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 rot="5400000">
            <a:off x="5766007" y="2672084"/>
            <a:ext cx="323850" cy="4154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solidFill>
                  <a:srgbClr val="7030A0"/>
                </a:solidFill>
              </a:rPr>
              <a:t>3</a:t>
            </a:r>
            <a:endParaRPr lang="zh-CN" altLang="en-US" sz="2100" b="1" dirty="0">
              <a:solidFill>
                <a:srgbClr val="7030A0"/>
              </a:solidFill>
            </a:endParaRPr>
          </a:p>
        </p:txBody>
      </p:sp>
      <p:sp>
        <p:nvSpPr>
          <p:cNvPr id="3" name="思想气泡: 云 2"/>
          <p:cNvSpPr/>
          <p:nvPr/>
        </p:nvSpPr>
        <p:spPr>
          <a:xfrm>
            <a:off x="4067944" y="267494"/>
            <a:ext cx="3150816" cy="420154"/>
          </a:xfrm>
          <a:prstGeom prst="wedgeRoundRectCallout">
            <a:avLst>
              <a:gd name="adj1" fmla="val -7418"/>
              <a:gd name="adj2" fmla="val 91244"/>
              <a:gd name="adj3" fmla="val 16667"/>
            </a:avLst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不算底面，一共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5" grpId="0"/>
      <p:bldP spid="6" grpId="0" animBg="1"/>
      <p:bldP spid="7" grpId="0" animBg="1"/>
      <p:bldP spid="13" grpId="0" animBg="1"/>
      <p:bldP spid="18" grpId="0" animBg="1"/>
      <p:bldP spid="20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Box 9"/>
          <p:cNvSpPr txBox="1">
            <a:spLocks noChangeArrowheads="1"/>
          </p:cNvSpPr>
          <p:nvPr/>
        </p:nvSpPr>
        <p:spPr bwMode="auto">
          <a:xfrm>
            <a:off x="539552" y="627534"/>
            <a:ext cx="82342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如图，包装一个长方体纸盒，选择下面哪种尺寸的包装纸比较合适？与同伴交流你的想法。（单位：厘米）</a:t>
            </a:r>
          </a:p>
        </p:txBody>
      </p:sp>
      <p:pic>
        <p:nvPicPr>
          <p:cNvPr id="20485" name="图片 15" descr="7.png"/>
          <p:cNvPicPr>
            <a:picLocks noChangeAspect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174" y="1563638"/>
            <a:ext cx="1824754" cy="89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269" y="1419622"/>
            <a:ext cx="331470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057" y="2415919"/>
            <a:ext cx="341471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Box 20"/>
          <p:cNvSpPr txBox="1">
            <a:spLocks noChangeArrowheads="1"/>
          </p:cNvSpPr>
          <p:nvPr/>
        </p:nvSpPr>
        <p:spPr bwMode="auto">
          <a:xfrm>
            <a:off x="6603632" y="1634592"/>
            <a:ext cx="1064711" cy="4616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29×8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9" name="TextBox 21"/>
          <p:cNvSpPr txBox="1">
            <a:spLocks noChangeArrowheads="1"/>
          </p:cNvSpPr>
          <p:nvPr/>
        </p:nvSpPr>
        <p:spPr bwMode="auto">
          <a:xfrm>
            <a:off x="6469092" y="2857752"/>
            <a:ext cx="1271260" cy="4616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30×18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对话气泡: 椭圆形 16"/>
          <p:cNvSpPr/>
          <p:nvPr/>
        </p:nvSpPr>
        <p:spPr>
          <a:xfrm>
            <a:off x="4139952" y="195486"/>
            <a:ext cx="2736304" cy="389856"/>
          </a:xfrm>
          <a:prstGeom prst="wedgeRoundRectCallout">
            <a:avLst>
              <a:gd name="adj1" fmla="val -16735"/>
              <a:gd name="adj2" fmla="val 97904"/>
              <a:gd name="adj3" fmla="val 16667"/>
            </a:avLst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计算出面积比一比。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8559" y="2355726"/>
            <a:ext cx="510753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长方体表面积：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10×8+10×2+8×2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×2=232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小包装纸：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29×8=232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大包装纸：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30×18=540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232=232</a:t>
            </a: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所以选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29×8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的包装纸。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8" grpId="0" animBg="1"/>
      <p:bldP spid="20489" grpId="0" animBg="1"/>
      <p:bldP spid="17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4390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1187624" y="2067694"/>
            <a:ext cx="6480720" cy="136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长方体的表面积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宽）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</a:p>
          <a:p>
            <a:pPr algn="l" eaLnBrk="1" hangingPunct="1">
              <a:spcBef>
                <a:spcPct val="50000"/>
              </a:spcBef>
            </a:pP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609" name="Text Box 57"/>
          <p:cNvSpPr txBox="1">
            <a:spLocks noChangeArrowheads="1"/>
          </p:cNvSpPr>
          <p:nvPr/>
        </p:nvSpPr>
        <p:spPr bwMode="auto">
          <a:xfrm>
            <a:off x="1187624" y="3075806"/>
            <a:ext cx="58326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正方体的表面积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×6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9" grpId="0" autoUpdateAnimBg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21E338D-BEF5-4578-B5CE-CF9940C1DF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9A168B80-0D30-431E-BE19-5FDA506EA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4804214" y="2715766"/>
            <a:ext cx="3000141" cy="1640728"/>
          </a:xfrm>
          <a:prstGeom prst="cloudCallout">
            <a:avLst>
              <a:gd name="adj1" fmla="val 52333"/>
              <a:gd name="adj2" fmla="val 30815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你能帮我包装我送好朋友的礼物吗？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4" descr="小孩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224" y="3219822"/>
            <a:ext cx="600208" cy="1301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0623" y="3003798"/>
            <a:ext cx="1422671" cy="141127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1839569" y="2931790"/>
            <a:ext cx="2804439" cy="1303579"/>
          </a:xfrm>
          <a:prstGeom prst="wedgeRoundRectCallout">
            <a:avLst>
              <a:gd name="adj1" fmla="val -70873"/>
              <a:gd name="adj2" fmla="val -2038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今天我们就一起来研究一下包装礼物的学问吧。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00" b="89975" l="15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28579" y="195486"/>
            <a:ext cx="4451733" cy="283664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图片 6" descr="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102" y="2999341"/>
            <a:ext cx="1835944" cy="121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9"/>
          <p:cNvSpPr txBox="1">
            <a:spLocks noChangeArrowheads="1"/>
          </p:cNvSpPr>
          <p:nvPr/>
        </p:nvSpPr>
        <p:spPr bwMode="auto">
          <a:xfrm>
            <a:off x="2555776" y="436722"/>
            <a:ext cx="60507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做一个这样的包装盒至少要用多少纸板？说一说，你是怎么想的。（单位：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1" name="图片 10" descr="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38282"/>
            <a:ext cx="2594372" cy="242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346597" y="1166813"/>
          <a:ext cx="1916907" cy="34563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0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513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513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68029" y="3268266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759869" y="3286125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75260" y="2356247"/>
            <a:ext cx="4869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063354" y="4177903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63354" y="1587103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057400" y="3274219"/>
            <a:ext cx="48696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075260" y="821531"/>
            <a:ext cx="4869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 rot="16200000">
            <a:off x="2639616" y="1573425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074069" y="2563416"/>
            <a:ext cx="48696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 rot="16200000">
            <a:off x="2639616" y="2440200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47963" y="3749278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 rot="16200000">
            <a:off x="3150989" y="3309357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 rot="16200000">
            <a:off x="2646760" y="4179704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075260" y="3740428"/>
            <a:ext cx="4869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354931" y="2539603"/>
            <a:ext cx="48696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3002756" y="1538286"/>
            <a:ext cx="2793379" cy="985439"/>
          </a:xfrm>
          <a:prstGeom prst="cloudCallout">
            <a:avLst>
              <a:gd name="adj1" fmla="val -23178"/>
              <a:gd name="adj2" fmla="val -86598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个面的总面积</a:t>
            </a:r>
          </a:p>
        </p:txBody>
      </p:sp>
      <p:sp>
        <p:nvSpPr>
          <p:cNvPr id="3" name="右箭头 2"/>
          <p:cNvSpPr/>
          <p:nvPr/>
        </p:nvSpPr>
        <p:spPr>
          <a:xfrm rot="10800000">
            <a:off x="3707904" y="3527822"/>
            <a:ext cx="691454" cy="232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38562" y="31322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展开</a:t>
            </a: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4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2" grpId="0" animBg="1"/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6" descr="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10" y="960910"/>
            <a:ext cx="1835944" cy="121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3521820" y="2593257"/>
          <a:ext cx="4212432" cy="1835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6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6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98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spc="-15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前、后两面的面积和</a:t>
                      </a: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50" baseline="0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spc="-15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左、右两面的面积和</a:t>
                      </a: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50" baseline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spc="-15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上、下两面的面积和</a:t>
                      </a: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50" baseline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spc="-15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长方体表面积</a:t>
                      </a: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50" baseline="0" dirty="0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L="68587" marR="68587" marT="34289" marB="34289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624464" y="2648025"/>
            <a:ext cx="225385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800" b="1" spc="-22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7×3×2</a:t>
            </a:r>
            <a:r>
              <a:rPr lang="zh-CN" altLang="en-US" sz="1800" b="1" spc="-22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42</a:t>
            </a:r>
            <a:r>
              <a:rPr lang="zh-CN" altLang="en-US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1800" b="1" spc="-75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19701" y="3111178"/>
            <a:ext cx="225266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800" b="1" spc="-22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3×5×2</a:t>
            </a:r>
            <a:r>
              <a:rPr lang="zh-CN" altLang="en-US" sz="1800" b="1" spc="-22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1800" b="1" spc="-75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19701" y="3561234"/>
            <a:ext cx="225266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800" b="1" spc="-22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7×5×2</a:t>
            </a:r>
            <a:r>
              <a:rPr lang="zh-CN" altLang="en-US" sz="1800" b="1" spc="-22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r>
              <a:rPr lang="zh-CN" altLang="en-US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1800" b="1" spc="-75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64088" y="4039866"/>
            <a:ext cx="270033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800" b="1" spc="-188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42</a:t>
            </a:r>
            <a:r>
              <a:rPr lang="zh-CN" altLang="en-US" sz="1800" b="1" spc="-188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1800" b="1" spc="-188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1800" b="1" spc="-188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1800" b="1" spc="-188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r>
              <a:rPr lang="zh-CN" altLang="en-US" sz="1800" b="1" spc="-188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800" b="1" spc="-188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142</a:t>
            </a:r>
            <a:r>
              <a:rPr lang="zh-CN" altLang="en-US" sz="1800" b="1" spc="-3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en-US" altLang="zh-CN" sz="1800" b="1" spc="-75" baseline="3000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spc="-75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337" name="TextBox 37"/>
          <p:cNvSpPr txBox="1">
            <a:spLocks noChangeArrowheads="1"/>
          </p:cNvSpPr>
          <p:nvPr/>
        </p:nvSpPr>
        <p:spPr bwMode="auto">
          <a:xfrm>
            <a:off x="1844279" y="4277420"/>
            <a:ext cx="4869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0" name="表格 39"/>
          <p:cNvGraphicFramePr>
            <a:graphicFrameLocks noGrp="1"/>
          </p:cNvGraphicFramePr>
          <p:nvPr/>
        </p:nvGraphicFramePr>
        <p:xfrm>
          <a:off x="1115616" y="900808"/>
          <a:ext cx="1916907" cy="34563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2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0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513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513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305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7" marR="68577" marT="34294" marB="342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369" name="TextBox 40"/>
          <p:cNvSpPr txBox="1">
            <a:spLocks noChangeArrowheads="1"/>
          </p:cNvSpPr>
          <p:nvPr/>
        </p:nvSpPr>
        <p:spPr bwMode="auto">
          <a:xfrm>
            <a:off x="1137048" y="3002261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</a:p>
        </p:txBody>
      </p:sp>
      <p:sp>
        <p:nvSpPr>
          <p:cNvPr id="13370" name="TextBox 41"/>
          <p:cNvSpPr txBox="1">
            <a:spLocks noChangeArrowheads="1"/>
          </p:cNvSpPr>
          <p:nvPr/>
        </p:nvSpPr>
        <p:spPr bwMode="auto">
          <a:xfrm>
            <a:off x="2528888" y="3020120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</a:p>
        </p:txBody>
      </p:sp>
      <p:sp>
        <p:nvSpPr>
          <p:cNvPr id="13371" name="TextBox 42"/>
          <p:cNvSpPr txBox="1">
            <a:spLocks noChangeArrowheads="1"/>
          </p:cNvSpPr>
          <p:nvPr/>
        </p:nvSpPr>
        <p:spPr bwMode="auto">
          <a:xfrm>
            <a:off x="1844279" y="2090242"/>
            <a:ext cx="4869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</a:p>
        </p:txBody>
      </p:sp>
      <p:sp>
        <p:nvSpPr>
          <p:cNvPr id="13372" name="TextBox 43"/>
          <p:cNvSpPr txBox="1">
            <a:spLocks noChangeArrowheads="1"/>
          </p:cNvSpPr>
          <p:nvPr/>
        </p:nvSpPr>
        <p:spPr bwMode="auto">
          <a:xfrm>
            <a:off x="1832373" y="3911898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</a:p>
        </p:txBody>
      </p:sp>
      <p:sp>
        <p:nvSpPr>
          <p:cNvPr id="13373" name="TextBox 44"/>
          <p:cNvSpPr txBox="1">
            <a:spLocks noChangeArrowheads="1"/>
          </p:cNvSpPr>
          <p:nvPr/>
        </p:nvSpPr>
        <p:spPr bwMode="auto">
          <a:xfrm>
            <a:off x="1832373" y="1321098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</a:p>
        </p:txBody>
      </p:sp>
      <p:sp>
        <p:nvSpPr>
          <p:cNvPr id="13374" name="TextBox 45"/>
          <p:cNvSpPr txBox="1">
            <a:spLocks noChangeArrowheads="1"/>
          </p:cNvSpPr>
          <p:nvPr/>
        </p:nvSpPr>
        <p:spPr bwMode="auto">
          <a:xfrm>
            <a:off x="1826419" y="3008214"/>
            <a:ext cx="48696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sp>
        <p:nvSpPr>
          <p:cNvPr id="13375" name="TextBox 46"/>
          <p:cNvSpPr txBox="1">
            <a:spLocks noChangeArrowheads="1"/>
          </p:cNvSpPr>
          <p:nvPr/>
        </p:nvSpPr>
        <p:spPr bwMode="auto">
          <a:xfrm rot="16200000">
            <a:off x="2408635" y="1307420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76" name="TextBox 47"/>
          <p:cNvSpPr txBox="1">
            <a:spLocks noChangeArrowheads="1"/>
          </p:cNvSpPr>
          <p:nvPr/>
        </p:nvSpPr>
        <p:spPr bwMode="auto">
          <a:xfrm>
            <a:off x="1843088" y="2297411"/>
            <a:ext cx="48696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77" name="TextBox 48"/>
          <p:cNvSpPr txBox="1">
            <a:spLocks noChangeArrowheads="1"/>
          </p:cNvSpPr>
          <p:nvPr/>
        </p:nvSpPr>
        <p:spPr bwMode="auto">
          <a:xfrm rot="16200000">
            <a:off x="2408635" y="2174195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78" name="TextBox 49"/>
          <p:cNvSpPr txBox="1">
            <a:spLocks noChangeArrowheads="1"/>
          </p:cNvSpPr>
          <p:nvPr/>
        </p:nvSpPr>
        <p:spPr bwMode="auto">
          <a:xfrm>
            <a:off x="2516982" y="3483273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79" name="TextBox 50"/>
          <p:cNvSpPr txBox="1">
            <a:spLocks noChangeArrowheads="1"/>
          </p:cNvSpPr>
          <p:nvPr/>
        </p:nvSpPr>
        <p:spPr bwMode="auto">
          <a:xfrm rot="16200000">
            <a:off x="2920008" y="3043352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80" name="TextBox 51"/>
          <p:cNvSpPr txBox="1">
            <a:spLocks noChangeArrowheads="1"/>
          </p:cNvSpPr>
          <p:nvPr/>
        </p:nvSpPr>
        <p:spPr bwMode="auto">
          <a:xfrm rot="16200000">
            <a:off x="2415779" y="3913699"/>
            <a:ext cx="4857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81" name="TextBox 52"/>
          <p:cNvSpPr txBox="1">
            <a:spLocks noChangeArrowheads="1"/>
          </p:cNvSpPr>
          <p:nvPr/>
        </p:nvSpPr>
        <p:spPr bwMode="auto">
          <a:xfrm>
            <a:off x="1844279" y="4277420"/>
            <a:ext cx="4869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82" name="TextBox 53"/>
          <p:cNvSpPr txBox="1">
            <a:spLocks noChangeArrowheads="1"/>
          </p:cNvSpPr>
          <p:nvPr/>
        </p:nvSpPr>
        <p:spPr bwMode="auto">
          <a:xfrm>
            <a:off x="1123950" y="2273598"/>
            <a:ext cx="48696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83" name="TextBox 54"/>
          <p:cNvSpPr txBox="1">
            <a:spLocks noChangeArrowheads="1"/>
          </p:cNvSpPr>
          <p:nvPr/>
        </p:nvSpPr>
        <p:spPr bwMode="auto">
          <a:xfrm>
            <a:off x="1844279" y="555526"/>
            <a:ext cx="48696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84" name="TextBox 9"/>
          <p:cNvSpPr txBox="1">
            <a:spLocks noChangeArrowheads="1"/>
          </p:cNvSpPr>
          <p:nvPr/>
        </p:nvSpPr>
        <p:spPr bwMode="auto">
          <a:xfrm>
            <a:off x="455400" y="295670"/>
            <a:ext cx="81490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做一个这样的包装盒至少要用多少纸板？想一想，填一填。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187624" y="3711174"/>
            <a:ext cx="663047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长方体的表面积该怎么计算呢？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494235" y="555526"/>
            <a:ext cx="65341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个面的总面积，叫做它的表面积。</a:t>
            </a:r>
          </a:p>
        </p:txBody>
      </p:sp>
      <p:grpSp>
        <p:nvGrpSpPr>
          <p:cNvPr id="8196" name="Group 4"/>
          <p:cNvGrpSpPr/>
          <p:nvPr/>
        </p:nvGrpSpPr>
        <p:grpSpPr bwMode="auto">
          <a:xfrm>
            <a:off x="1602794" y="1203598"/>
            <a:ext cx="4313395" cy="2476024"/>
            <a:chOff x="0" y="0"/>
            <a:chExt cx="9073" cy="5199"/>
          </a:xfrm>
        </p:grpSpPr>
        <p:grpSp>
          <p:nvGrpSpPr>
            <p:cNvPr id="8211" name="Group 5"/>
            <p:cNvGrpSpPr/>
            <p:nvPr/>
          </p:nvGrpSpPr>
          <p:grpSpPr bwMode="auto">
            <a:xfrm>
              <a:off x="1017" y="0"/>
              <a:ext cx="8056" cy="5199"/>
              <a:chOff x="0" y="0"/>
              <a:chExt cx="8054" cy="5198"/>
            </a:xfrm>
          </p:grpSpPr>
          <p:sp>
            <p:nvSpPr>
              <p:cNvPr id="8220" name="Line 6"/>
              <p:cNvSpPr>
                <a:spLocks noChangeShapeType="1"/>
              </p:cNvSpPr>
              <p:nvPr/>
            </p:nvSpPr>
            <p:spPr bwMode="auto">
              <a:xfrm>
                <a:off x="1475" y="3629"/>
                <a:ext cx="6237" cy="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8221" name="Line 7"/>
              <p:cNvSpPr>
                <a:spLocks noChangeShapeType="1"/>
              </p:cNvSpPr>
              <p:nvPr/>
            </p:nvSpPr>
            <p:spPr bwMode="auto">
              <a:xfrm flipV="1">
                <a:off x="341" y="3629"/>
                <a:ext cx="1134" cy="1134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8222" name="AutoShape 8"/>
              <p:cNvSpPr>
                <a:spLocks noChangeArrowheads="1"/>
              </p:cNvSpPr>
              <p:nvPr/>
            </p:nvSpPr>
            <p:spPr bwMode="auto">
              <a:xfrm>
                <a:off x="342" y="341"/>
                <a:ext cx="7371" cy="4422"/>
              </a:xfrm>
              <a:prstGeom prst="cube">
                <a:avLst>
                  <a:gd name="adj" fmla="val 25000"/>
                </a:avLst>
              </a:prstGeom>
              <a:noFill/>
              <a:ln w="76200">
                <a:solidFill>
                  <a:srgbClr val="FF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/>
              </a:p>
            </p:txBody>
          </p:sp>
          <p:sp>
            <p:nvSpPr>
              <p:cNvPr id="8223" name="Text Box 9"/>
              <p:cNvSpPr txBox="1">
                <a:spLocks noChangeArrowheads="1"/>
              </p:cNvSpPr>
              <p:nvPr/>
            </p:nvSpPr>
            <p:spPr bwMode="auto">
              <a:xfrm>
                <a:off x="1" y="1134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8224" name="Text Box 10"/>
              <p:cNvSpPr txBox="1">
                <a:spLocks noChangeArrowheads="1"/>
              </p:cNvSpPr>
              <p:nvPr/>
            </p:nvSpPr>
            <p:spPr bwMode="auto">
              <a:xfrm>
                <a:off x="6237" y="1134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8225" name="Text Box 11"/>
              <p:cNvSpPr txBox="1">
                <a:spLocks noChangeArrowheads="1"/>
              </p:cNvSpPr>
              <p:nvPr/>
            </p:nvSpPr>
            <p:spPr bwMode="auto">
              <a:xfrm>
                <a:off x="0" y="4423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8226" name="Text Box 12"/>
              <p:cNvSpPr txBox="1">
                <a:spLocks noChangeArrowheads="1"/>
              </p:cNvSpPr>
              <p:nvPr/>
            </p:nvSpPr>
            <p:spPr bwMode="auto">
              <a:xfrm>
                <a:off x="6237" y="4423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8227" name="Text Box 13"/>
              <p:cNvSpPr txBox="1">
                <a:spLocks noChangeArrowheads="1"/>
              </p:cNvSpPr>
              <p:nvPr/>
            </p:nvSpPr>
            <p:spPr bwMode="auto">
              <a:xfrm>
                <a:off x="7371" y="0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8228" name="Text Box 14"/>
              <p:cNvSpPr txBox="1">
                <a:spLocks noChangeArrowheads="1"/>
              </p:cNvSpPr>
              <p:nvPr/>
            </p:nvSpPr>
            <p:spPr bwMode="auto">
              <a:xfrm>
                <a:off x="7371" y="3402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8229" name="Line 15"/>
              <p:cNvSpPr>
                <a:spLocks noChangeShapeType="1"/>
              </p:cNvSpPr>
              <p:nvPr/>
            </p:nvSpPr>
            <p:spPr bwMode="auto">
              <a:xfrm flipH="1">
                <a:off x="1476" y="343"/>
                <a:ext cx="1" cy="3287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8230" name="Text Box 16"/>
              <p:cNvSpPr txBox="1">
                <a:spLocks noChangeArrowheads="1"/>
              </p:cNvSpPr>
              <p:nvPr/>
            </p:nvSpPr>
            <p:spPr bwMode="auto">
              <a:xfrm>
                <a:off x="1134" y="0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8231" name="Text Box 17"/>
              <p:cNvSpPr txBox="1">
                <a:spLocks noChangeArrowheads="1"/>
              </p:cNvSpPr>
              <p:nvPr/>
            </p:nvSpPr>
            <p:spPr bwMode="auto">
              <a:xfrm>
                <a:off x="1134" y="3289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</p:grpSp>
        <p:grpSp>
          <p:nvGrpSpPr>
            <p:cNvPr id="8212" name="Group 18"/>
            <p:cNvGrpSpPr/>
            <p:nvPr/>
          </p:nvGrpSpPr>
          <p:grpSpPr bwMode="auto">
            <a:xfrm>
              <a:off x="0" y="339"/>
              <a:ext cx="8713" cy="4534"/>
              <a:chOff x="0" y="0"/>
              <a:chExt cx="8713" cy="4534"/>
            </a:xfrm>
          </p:grpSpPr>
          <p:grpSp>
            <p:nvGrpSpPr>
              <p:cNvPr id="8213" name="Group 19"/>
              <p:cNvGrpSpPr/>
              <p:nvPr/>
            </p:nvGrpSpPr>
            <p:grpSpPr bwMode="auto">
              <a:xfrm>
                <a:off x="1341" y="3288"/>
                <a:ext cx="7255" cy="1246"/>
                <a:chOff x="0" y="0"/>
                <a:chExt cx="7032" cy="1262"/>
              </a:xfrm>
            </p:grpSpPr>
            <p:sp>
              <p:nvSpPr>
                <p:cNvPr id="8218" name="AutoShape 20"/>
                <p:cNvSpPr>
                  <a:spLocks noChangeArrowheads="1"/>
                </p:cNvSpPr>
                <p:nvPr/>
              </p:nvSpPr>
              <p:spPr bwMode="auto">
                <a:xfrm>
                  <a:off x="0" y="49"/>
                  <a:ext cx="7032" cy="1022"/>
                </a:xfrm>
                <a:prstGeom prst="parallelogram">
                  <a:avLst>
                    <a:gd name="adj" fmla="val 10266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800"/>
                </a:p>
              </p:txBody>
            </p:sp>
            <p:sp>
              <p:nvSpPr>
                <p:cNvPr id="8219" name="WordArt 21"/>
                <p:cNvSpPr>
                  <a:spLocks noChangeArrowheads="1" noChangeShapeType="1"/>
                </p:cNvSpPr>
                <p:nvPr/>
              </p:nvSpPr>
              <p:spPr bwMode="auto">
                <a:xfrm rot="1200000">
                  <a:off x="2277" y="0"/>
                  <a:ext cx="2288" cy="1263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71431"/>
                    </a:avLst>
                  </a:prstTxWarp>
                </a:bodyPr>
                <a:lstStyle/>
                <a:p>
                  <a:pPr algn="ctr"/>
                  <a:r>
                    <a:rPr lang="zh-CN" altLang="en-US" sz="2700" kern="10" normalizeH="1">
                      <a:ln w="9525">
                        <a:solidFill>
                          <a:srgbClr val="000000"/>
                        </a:solidFill>
                        <a:round/>
                      </a:ln>
                      <a:solidFill>
                        <a:srgbClr val="000000"/>
                      </a:solidFill>
                      <a:latin typeface="宋体" panose="02010600030101010101" pitchFamily="2" charset="-122"/>
                    </a:rPr>
                    <a:t>下 面</a:t>
                  </a:r>
                </a:p>
              </p:txBody>
            </p:sp>
          </p:grpSp>
          <p:grpSp>
            <p:nvGrpSpPr>
              <p:cNvPr id="8214" name="Group 22"/>
              <p:cNvGrpSpPr/>
              <p:nvPr/>
            </p:nvGrpSpPr>
            <p:grpSpPr bwMode="auto">
              <a:xfrm>
                <a:off x="0" y="1063"/>
                <a:ext cx="3969" cy="2226"/>
                <a:chOff x="0" y="0"/>
                <a:chExt cx="3952" cy="2162"/>
              </a:xfrm>
            </p:grpSpPr>
            <p:sp>
              <p:nvSpPr>
                <p:cNvPr id="8216" name="AutoShape 23"/>
                <p:cNvSpPr>
                  <a:spLocks noChangeArrowheads="1"/>
                </p:cNvSpPr>
                <p:nvPr/>
              </p:nvSpPr>
              <p:spPr bwMode="auto">
                <a:xfrm rot="8100000">
                  <a:off x="0" y="0"/>
                  <a:ext cx="3953" cy="2162"/>
                </a:xfrm>
                <a:prstGeom prst="parallelogram">
                  <a:avLst>
                    <a:gd name="adj" fmla="val 99301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800"/>
                </a:p>
              </p:txBody>
            </p:sp>
            <p:sp>
              <p:nvSpPr>
                <p:cNvPr id="8217" name="WordArt 24"/>
                <p:cNvSpPr>
                  <a:spLocks noChangeArrowheads="1" noChangeShapeType="1"/>
                </p:cNvSpPr>
                <p:nvPr/>
              </p:nvSpPr>
              <p:spPr bwMode="auto">
                <a:xfrm rot="-420000">
                  <a:off x="1457" y="70"/>
                  <a:ext cx="955" cy="1210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3023"/>
                    </a:avLst>
                  </a:prstTxWarp>
                </a:bodyPr>
                <a:lstStyle/>
                <a:p>
                  <a:pPr algn="ctr"/>
                  <a:r>
                    <a:rPr lang="zh-CN" altLang="en-US" sz="2700" kern="10" dirty="0">
                      <a:ln w="9525">
                        <a:solidFill>
                          <a:srgbClr val="000000"/>
                        </a:solidFill>
                        <a:round/>
                      </a:ln>
                      <a:solidFill>
                        <a:srgbClr val="000000"/>
                      </a:solidFill>
                      <a:latin typeface="宋体" panose="02010600030101010101" pitchFamily="2" charset="-122"/>
                    </a:rPr>
                    <a:t>左面</a:t>
                  </a:r>
                </a:p>
              </p:txBody>
            </p:sp>
          </p:grpSp>
          <p:sp>
            <p:nvSpPr>
              <p:cNvPr id="8215" name="Rectangle 25"/>
              <p:cNvSpPr>
                <a:spLocks noChangeArrowheads="1"/>
              </p:cNvSpPr>
              <p:nvPr/>
            </p:nvSpPr>
            <p:spPr bwMode="auto">
              <a:xfrm>
                <a:off x="2621" y="0"/>
                <a:ext cx="6092" cy="3280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700"/>
                  <a:t>后面</a:t>
                </a:r>
              </a:p>
            </p:txBody>
          </p:sp>
        </p:grpSp>
      </p:grpSp>
      <p:grpSp>
        <p:nvGrpSpPr>
          <p:cNvPr id="7" name="Group 26"/>
          <p:cNvGrpSpPr/>
          <p:nvPr/>
        </p:nvGrpSpPr>
        <p:grpSpPr bwMode="auto">
          <a:xfrm>
            <a:off x="2260017" y="1336471"/>
            <a:ext cx="4112183" cy="2129791"/>
            <a:chOff x="-47" y="0"/>
            <a:chExt cx="8634" cy="4472"/>
          </a:xfrm>
        </p:grpSpPr>
        <p:grpSp>
          <p:nvGrpSpPr>
            <p:cNvPr id="8198" name="Group 27"/>
            <p:cNvGrpSpPr/>
            <p:nvPr/>
          </p:nvGrpSpPr>
          <p:grpSpPr bwMode="auto">
            <a:xfrm>
              <a:off x="-47" y="0"/>
              <a:ext cx="8634" cy="4471"/>
              <a:chOff x="-47" y="0"/>
              <a:chExt cx="8634" cy="4471"/>
            </a:xfrm>
          </p:grpSpPr>
          <p:grpSp>
            <p:nvGrpSpPr>
              <p:cNvPr id="8202" name="Group 28"/>
              <p:cNvGrpSpPr/>
              <p:nvPr/>
            </p:nvGrpSpPr>
            <p:grpSpPr bwMode="auto">
              <a:xfrm>
                <a:off x="-47" y="0"/>
                <a:ext cx="8634" cy="4471"/>
                <a:chOff x="-47" y="0"/>
                <a:chExt cx="8634" cy="4471"/>
              </a:xfrm>
            </p:grpSpPr>
            <p:sp>
              <p:nvSpPr>
                <p:cNvPr id="8204" name="Rectangle 29"/>
                <p:cNvSpPr>
                  <a:spLocks noChangeArrowheads="1"/>
                </p:cNvSpPr>
                <p:nvPr/>
              </p:nvSpPr>
              <p:spPr bwMode="auto">
                <a:xfrm>
                  <a:off x="-47" y="1183"/>
                  <a:ext cx="6237" cy="328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sz="32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前   面</a:t>
                  </a:r>
                </a:p>
              </p:txBody>
            </p:sp>
            <p:grpSp>
              <p:nvGrpSpPr>
                <p:cNvPr id="8205" name="Group 30"/>
                <p:cNvGrpSpPr/>
                <p:nvPr/>
              </p:nvGrpSpPr>
              <p:grpSpPr bwMode="auto">
                <a:xfrm>
                  <a:off x="5101" y="1169"/>
                  <a:ext cx="3486" cy="2387"/>
                  <a:chOff x="35" y="68"/>
                  <a:chExt cx="3486" cy="2387"/>
                </a:xfrm>
              </p:grpSpPr>
              <p:sp>
                <p:nvSpPr>
                  <p:cNvPr id="8209" name="AutoShape 31"/>
                  <p:cNvSpPr>
                    <a:spLocks noChangeArrowheads="1"/>
                  </p:cNvSpPr>
                  <p:nvPr/>
                </p:nvSpPr>
                <p:spPr bwMode="auto">
                  <a:xfrm rot="8220000">
                    <a:off x="35" y="68"/>
                    <a:ext cx="3486" cy="2387"/>
                  </a:xfrm>
                  <a:prstGeom prst="parallelogram">
                    <a:avLst>
                      <a:gd name="adj" fmla="val 94582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8210" name="WordArt 32"/>
                  <p:cNvSpPr>
                    <a:spLocks noChangeArrowheads="1" noChangeShapeType="1"/>
                  </p:cNvSpPr>
                  <p:nvPr/>
                </p:nvSpPr>
                <p:spPr bwMode="auto">
                  <a:xfrm>
                    <a:off x="1397" y="309"/>
                    <a:ext cx="680" cy="1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SlantUp">
                      <a:avLst>
                        <a:gd name="adj" fmla="val 53023"/>
                      </a:avLst>
                    </a:prstTxWarp>
                  </a:bodyPr>
                  <a:lstStyle/>
                  <a:p>
                    <a:pPr algn="ctr"/>
                    <a:r>
                      <a:rPr lang="zh-CN" altLang="en-US" sz="2700" kern="10">
                        <a:ln w="9525">
                          <a:solidFill>
                            <a:srgbClr val="000000"/>
                          </a:solidFill>
                          <a:round/>
                        </a:ln>
                        <a:solidFill>
                          <a:srgbClr val="000000"/>
                        </a:solidFill>
                        <a:latin typeface="宋体" panose="02010600030101010101" pitchFamily="2" charset="-122"/>
                      </a:rPr>
                      <a:t>右面</a:t>
                    </a:r>
                  </a:p>
                </p:txBody>
              </p:sp>
            </p:grpSp>
            <p:grpSp>
              <p:nvGrpSpPr>
                <p:cNvPr id="8206" name="Group 33"/>
                <p:cNvGrpSpPr/>
                <p:nvPr/>
              </p:nvGrpSpPr>
              <p:grpSpPr bwMode="auto">
                <a:xfrm>
                  <a:off x="140" y="0"/>
                  <a:ext cx="7032" cy="1263"/>
                  <a:chOff x="-86" y="0"/>
                  <a:chExt cx="7032" cy="1263"/>
                </a:xfrm>
              </p:grpSpPr>
              <p:sp>
                <p:nvSpPr>
                  <p:cNvPr id="8207" name="AutoShape 34"/>
                  <p:cNvSpPr>
                    <a:spLocks noChangeArrowheads="1"/>
                  </p:cNvSpPr>
                  <p:nvPr/>
                </p:nvSpPr>
                <p:spPr bwMode="auto">
                  <a:xfrm>
                    <a:off x="-86" y="49"/>
                    <a:ext cx="7032" cy="1022"/>
                  </a:xfrm>
                  <a:prstGeom prst="parallelogram">
                    <a:avLst>
                      <a:gd name="adj" fmla="val 102668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/>
                  </a:p>
                </p:txBody>
              </p:sp>
              <p:sp>
                <p:nvSpPr>
                  <p:cNvPr id="8208" name="WordArt 35"/>
                  <p:cNvSpPr>
                    <a:spLocks noChangeArrowheads="1" noChangeShapeType="1"/>
                  </p:cNvSpPr>
                  <p:nvPr/>
                </p:nvSpPr>
                <p:spPr bwMode="auto">
                  <a:xfrm rot="1200000">
                    <a:off x="2277" y="0"/>
                    <a:ext cx="2288" cy="1263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SlantUp">
                      <a:avLst>
                        <a:gd name="adj" fmla="val 71431"/>
                      </a:avLst>
                    </a:prstTxWarp>
                  </a:bodyPr>
                  <a:lstStyle/>
                  <a:p>
                    <a:pPr algn="ctr"/>
                    <a:r>
                      <a:rPr lang="zh-CN" altLang="en-US" sz="2700" b="1" kern="10" normalizeH="1" dirty="0">
                        <a:ln w="9525">
                          <a:solidFill>
                            <a:srgbClr val="000000"/>
                          </a:solidFill>
                          <a:round/>
                        </a:ln>
                        <a:solidFill>
                          <a:srgbClr val="00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上 面</a:t>
                    </a:r>
                  </a:p>
                </p:txBody>
              </p:sp>
            </p:grpSp>
          </p:grpSp>
          <p:sp>
            <p:nvSpPr>
              <p:cNvPr id="8203" name="Line 36"/>
              <p:cNvSpPr>
                <a:spLocks noChangeShapeType="1"/>
              </p:cNvSpPr>
              <p:nvPr/>
            </p:nvSpPr>
            <p:spPr bwMode="auto">
              <a:xfrm>
                <a:off x="32" y="1132"/>
                <a:ext cx="6124" cy="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</p:grpSp>
        <p:grpSp>
          <p:nvGrpSpPr>
            <p:cNvPr id="8199" name="Group 37"/>
            <p:cNvGrpSpPr/>
            <p:nvPr/>
          </p:nvGrpSpPr>
          <p:grpSpPr bwMode="auto">
            <a:xfrm>
              <a:off x="6237" y="113"/>
              <a:ext cx="1105" cy="4359"/>
              <a:chOff x="0" y="0"/>
              <a:chExt cx="1105" cy="4359"/>
            </a:xfrm>
          </p:grpSpPr>
          <p:sp>
            <p:nvSpPr>
              <p:cNvPr id="8200" name="Line 38"/>
              <p:cNvSpPr>
                <a:spLocks noChangeShapeType="1"/>
              </p:cNvSpPr>
              <p:nvPr/>
            </p:nvSpPr>
            <p:spPr bwMode="auto">
              <a:xfrm>
                <a:off x="63" y="1070"/>
                <a:ext cx="1" cy="3289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8201" name="Line 39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1105" cy="1022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486 0.000093 L 0.506389 -0.007407 " pathEditMode="relative" rAng="0" ptsTypes="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1389 -0.007407 L -0.003542 0.005185 " pathEditMode="relative" rAng="0" ptsTypes="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1341413" y="1906067"/>
            <a:ext cx="3302318" cy="1326124"/>
            <a:chOff x="0" y="0"/>
            <a:chExt cx="6934" cy="2784"/>
          </a:xfrm>
        </p:grpSpPr>
        <p:sp>
          <p:nvSpPr>
            <p:cNvPr id="924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010" cy="1927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700" b="1">
                  <a:latin typeface="楷体" panose="02010609060101010101" pitchFamily="49" charset="-122"/>
                  <a:ea typeface="楷体" panose="02010609060101010101" pitchFamily="49" charset="-122"/>
                </a:rPr>
                <a:t>下   面</a:t>
              </a:r>
            </a:p>
          </p:txBody>
        </p:sp>
        <p:sp>
          <p:nvSpPr>
            <p:cNvPr id="9243" name="Text Box 4"/>
            <p:cNvSpPr txBox="1">
              <a:spLocks noChangeArrowheads="1"/>
            </p:cNvSpPr>
            <p:nvPr/>
          </p:nvSpPr>
          <p:spPr bwMode="auto">
            <a:xfrm>
              <a:off x="2608" y="1815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</a:p>
          </p:txBody>
        </p:sp>
        <p:sp>
          <p:nvSpPr>
            <p:cNvPr id="9244" name="Text Box 5"/>
            <p:cNvSpPr txBox="1">
              <a:spLocks noChangeArrowheads="1"/>
            </p:cNvSpPr>
            <p:nvPr/>
          </p:nvSpPr>
          <p:spPr bwMode="auto">
            <a:xfrm>
              <a:off x="5897" y="567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宽</a:t>
              </a:r>
            </a:p>
          </p:txBody>
        </p:sp>
      </p:grpSp>
      <p:grpSp>
        <p:nvGrpSpPr>
          <p:cNvPr id="3" name="Group 6"/>
          <p:cNvGrpSpPr/>
          <p:nvPr/>
        </p:nvGrpSpPr>
        <p:grpSpPr bwMode="auto">
          <a:xfrm>
            <a:off x="1449760" y="1690564"/>
            <a:ext cx="3302318" cy="1325881"/>
            <a:chOff x="0" y="0"/>
            <a:chExt cx="6934" cy="2784"/>
          </a:xfrm>
        </p:grpSpPr>
        <p:sp>
          <p:nvSpPr>
            <p:cNvPr id="923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6010" cy="1927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700" b="1">
                  <a:latin typeface="楷体" panose="02010609060101010101" pitchFamily="49" charset="-122"/>
                  <a:ea typeface="楷体" panose="02010609060101010101" pitchFamily="49" charset="-122"/>
                </a:rPr>
                <a:t>上   面</a:t>
              </a:r>
            </a:p>
          </p:txBody>
        </p:sp>
        <p:sp>
          <p:nvSpPr>
            <p:cNvPr id="9240" name="Text Box 8"/>
            <p:cNvSpPr txBox="1">
              <a:spLocks noChangeArrowheads="1"/>
            </p:cNvSpPr>
            <p:nvPr/>
          </p:nvSpPr>
          <p:spPr bwMode="auto">
            <a:xfrm>
              <a:off x="2382" y="1815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</a:p>
          </p:txBody>
        </p:sp>
        <p:sp>
          <p:nvSpPr>
            <p:cNvPr id="9241" name="Text Box 9"/>
            <p:cNvSpPr txBox="1">
              <a:spLocks noChangeArrowheads="1"/>
            </p:cNvSpPr>
            <p:nvPr/>
          </p:nvSpPr>
          <p:spPr bwMode="auto">
            <a:xfrm>
              <a:off x="5897" y="567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宽</a:t>
              </a:r>
            </a:p>
          </p:txBody>
        </p:sp>
      </p:grpSp>
      <p:sp>
        <p:nvSpPr>
          <p:cNvPr id="9220" name="AutoShape 10"/>
          <p:cNvSpPr>
            <a:spLocks noChangeArrowheads="1"/>
          </p:cNvSpPr>
          <p:nvPr/>
        </p:nvSpPr>
        <p:spPr bwMode="auto">
          <a:xfrm>
            <a:off x="1341413" y="1258367"/>
            <a:ext cx="3348038" cy="1999060"/>
          </a:xfrm>
          <a:prstGeom prst="cube">
            <a:avLst>
              <a:gd name="adj" fmla="val 25000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Group 11"/>
          <p:cNvGrpSpPr/>
          <p:nvPr/>
        </p:nvGrpSpPr>
        <p:grpSpPr bwMode="auto">
          <a:xfrm>
            <a:off x="1341413" y="1203598"/>
            <a:ext cx="3517817" cy="893936"/>
            <a:chOff x="0" y="0"/>
            <a:chExt cx="7387" cy="1876"/>
          </a:xfrm>
        </p:grpSpPr>
        <p:grpSp>
          <p:nvGrpSpPr>
            <p:cNvPr id="9231" name="Group 12"/>
            <p:cNvGrpSpPr/>
            <p:nvPr/>
          </p:nvGrpSpPr>
          <p:grpSpPr bwMode="auto">
            <a:xfrm>
              <a:off x="0" y="0"/>
              <a:ext cx="7030" cy="1192"/>
              <a:chOff x="0" y="0"/>
              <a:chExt cx="7030" cy="1192"/>
            </a:xfrm>
          </p:grpSpPr>
          <p:grpSp>
            <p:nvGrpSpPr>
              <p:cNvPr id="9234" name="Group 13"/>
              <p:cNvGrpSpPr/>
              <p:nvPr/>
            </p:nvGrpSpPr>
            <p:grpSpPr bwMode="auto">
              <a:xfrm>
                <a:off x="0" y="0"/>
                <a:ext cx="7030" cy="1193"/>
                <a:chOff x="0" y="0"/>
                <a:chExt cx="7030" cy="1193"/>
              </a:xfrm>
            </p:grpSpPr>
            <p:sp>
              <p:nvSpPr>
                <p:cNvPr id="9237" name="AutoShape 14"/>
                <p:cNvSpPr>
                  <a:spLocks noChangeArrowheads="1"/>
                </p:cNvSpPr>
                <p:nvPr/>
              </p:nvSpPr>
              <p:spPr bwMode="auto">
                <a:xfrm>
                  <a:off x="0" y="113"/>
                  <a:ext cx="7030" cy="1080"/>
                </a:xfrm>
                <a:prstGeom prst="parallelogram">
                  <a:avLst>
                    <a:gd name="adj" fmla="val 98151"/>
                  </a:avLst>
                </a:prstGeom>
                <a:solidFill>
                  <a:srgbClr val="FF00FF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8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238" name="WordArt 15"/>
                <p:cNvSpPr>
                  <a:spLocks noChangeArrowheads="1" noChangeShapeType="1"/>
                </p:cNvSpPr>
                <p:nvPr/>
              </p:nvSpPr>
              <p:spPr bwMode="auto">
                <a:xfrm rot="1380000">
                  <a:off x="2494" y="0"/>
                  <a:ext cx="1987" cy="1191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65829"/>
                    </a:avLst>
                  </a:prstTxWarp>
                </a:bodyPr>
                <a:lstStyle/>
                <a:p>
                  <a:pPr algn="ctr"/>
                  <a:r>
                    <a:rPr lang="zh-CN" altLang="en-US" sz="2400" b="1" kern="10">
                      <a:ln w="9525">
                        <a:solidFill>
                          <a:srgbClr val="000000"/>
                        </a:solidFill>
                        <a:round/>
                      </a:ln>
                      <a:solidFill>
                        <a:srgbClr val="FF00FF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上  面</a:t>
                  </a:r>
                </a:p>
              </p:txBody>
            </p:sp>
          </p:grpSp>
          <p:sp>
            <p:nvSpPr>
              <p:cNvPr id="9235" name="Line 16"/>
              <p:cNvSpPr>
                <a:spLocks noChangeShapeType="1"/>
              </p:cNvSpPr>
              <p:nvPr/>
            </p:nvSpPr>
            <p:spPr bwMode="auto">
              <a:xfrm>
                <a:off x="0" y="1134"/>
                <a:ext cx="6010" cy="1"/>
              </a:xfrm>
              <a:prstGeom prst="line">
                <a:avLst/>
              </a:prstGeom>
              <a:noFill/>
              <a:ln w="76200">
                <a:solidFill>
                  <a:srgbClr val="00FF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36" name="Line 17"/>
              <p:cNvSpPr>
                <a:spLocks noChangeShapeType="1"/>
              </p:cNvSpPr>
              <p:nvPr/>
            </p:nvSpPr>
            <p:spPr bwMode="auto">
              <a:xfrm flipH="1">
                <a:off x="6010" y="113"/>
                <a:ext cx="1021" cy="1021"/>
              </a:xfrm>
              <a:prstGeom prst="line">
                <a:avLst/>
              </a:prstGeom>
              <a:noFill/>
              <a:ln w="76200">
                <a:solidFill>
                  <a:srgbClr val="00FF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232" name="Text Box 18"/>
            <p:cNvSpPr txBox="1">
              <a:spLocks noChangeArrowheads="1"/>
            </p:cNvSpPr>
            <p:nvPr/>
          </p:nvSpPr>
          <p:spPr bwMode="auto">
            <a:xfrm>
              <a:off x="6350" y="340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宽</a:t>
              </a:r>
            </a:p>
          </p:txBody>
        </p:sp>
        <p:sp>
          <p:nvSpPr>
            <p:cNvPr id="9233" name="Text Box 19"/>
            <p:cNvSpPr txBox="1">
              <a:spLocks noChangeArrowheads="1"/>
            </p:cNvSpPr>
            <p:nvPr/>
          </p:nvSpPr>
          <p:spPr bwMode="auto">
            <a:xfrm>
              <a:off x="2722" y="907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</a:p>
          </p:txBody>
        </p:sp>
      </p:grpSp>
      <p:grpSp>
        <p:nvGrpSpPr>
          <p:cNvPr id="7" name="Group 20"/>
          <p:cNvGrpSpPr/>
          <p:nvPr/>
        </p:nvGrpSpPr>
        <p:grpSpPr bwMode="auto">
          <a:xfrm>
            <a:off x="1341413" y="2716883"/>
            <a:ext cx="3410668" cy="947506"/>
            <a:chOff x="0" y="0"/>
            <a:chExt cx="7161" cy="1989"/>
          </a:xfrm>
        </p:grpSpPr>
        <p:grpSp>
          <p:nvGrpSpPr>
            <p:cNvPr id="9226" name="Group 21"/>
            <p:cNvGrpSpPr/>
            <p:nvPr/>
          </p:nvGrpSpPr>
          <p:grpSpPr bwMode="auto">
            <a:xfrm>
              <a:off x="0" y="0"/>
              <a:ext cx="7030" cy="1020"/>
              <a:chOff x="0" y="0"/>
              <a:chExt cx="7030" cy="1020"/>
            </a:xfrm>
          </p:grpSpPr>
          <p:sp>
            <p:nvSpPr>
              <p:cNvPr id="9229" name="Line 22"/>
              <p:cNvSpPr>
                <a:spLocks noChangeShapeType="1"/>
              </p:cNvSpPr>
              <p:nvPr/>
            </p:nvSpPr>
            <p:spPr bwMode="auto">
              <a:xfrm>
                <a:off x="0" y="1020"/>
                <a:ext cx="6010" cy="1"/>
              </a:xfrm>
              <a:prstGeom prst="line">
                <a:avLst/>
              </a:prstGeom>
              <a:noFill/>
              <a:ln w="76200">
                <a:solidFill>
                  <a:srgbClr val="00FF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30" name="Line 23"/>
              <p:cNvSpPr>
                <a:spLocks noChangeShapeType="1"/>
              </p:cNvSpPr>
              <p:nvPr/>
            </p:nvSpPr>
            <p:spPr bwMode="auto">
              <a:xfrm flipH="1">
                <a:off x="6010" y="0"/>
                <a:ext cx="1021" cy="1021"/>
              </a:xfrm>
              <a:prstGeom prst="line">
                <a:avLst/>
              </a:prstGeom>
              <a:noFill/>
              <a:ln w="76200">
                <a:solidFill>
                  <a:srgbClr val="00FF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227" name="Text Box 24"/>
            <p:cNvSpPr txBox="1">
              <a:spLocks noChangeArrowheads="1"/>
            </p:cNvSpPr>
            <p:nvPr/>
          </p:nvSpPr>
          <p:spPr bwMode="auto">
            <a:xfrm>
              <a:off x="6124" y="226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宽</a:t>
              </a:r>
            </a:p>
          </p:txBody>
        </p:sp>
        <p:sp>
          <p:nvSpPr>
            <p:cNvPr id="9228" name="Text Box 25"/>
            <p:cNvSpPr txBox="1">
              <a:spLocks noChangeArrowheads="1"/>
            </p:cNvSpPr>
            <p:nvPr/>
          </p:nvSpPr>
          <p:spPr bwMode="auto">
            <a:xfrm>
              <a:off x="2608" y="1020"/>
              <a:ext cx="1037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</a:p>
          </p:txBody>
        </p:sp>
      </p:grp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2483768" y="3651870"/>
            <a:ext cx="43916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上、下面：长×宽×2</a:t>
            </a:r>
            <a:endParaRPr lang="zh-CN" altLang="en-US" sz="32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3200" b="1" dirty="0">
              <a:solidFill>
                <a:srgbClr val="FF3300"/>
              </a:solidFill>
            </a:endParaRPr>
          </a:p>
        </p:txBody>
      </p:sp>
      <p:sp>
        <p:nvSpPr>
          <p:cNvPr id="9224" name="Text Box 27"/>
          <p:cNvSpPr txBox="1">
            <a:spLocks noChangeArrowheads="1"/>
          </p:cNvSpPr>
          <p:nvPr/>
        </p:nvSpPr>
        <p:spPr bwMode="auto">
          <a:xfrm>
            <a:off x="2259384" y="2176340"/>
            <a:ext cx="15808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     面</a:t>
            </a:r>
          </a:p>
        </p:txBody>
      </p:sp>
      <p:sp>
        <p:nvSpPr>
          <p:cNvPr id="9225" name="Text Box 28"/>
          <p:cNvSpPr txBox="1">
            <a:spLocks noChangeArrowheads="1"/>
          </p:cNvSpPr>
          <p:nvPr/>
        </p:nvSpPr>
        <p:spPr bwMode="auto">
          <a:xfrm>
            <a:off x="2364117" y="483518"/>
            <a:ext cx="415209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长方体上、下两面的面积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4 0.013946 C 0.000004 0.012101 0.000004 0.006241 0.000004 0.002541 C 0.000004 -0.001469 0.000004 -0.005479 0.000004 -0.009179 C 0.000004 -0.013189 -0.000350 -0.016889 0.000004 -0.020899 C 0.000170 -0.024599 0.000860 -0.028609 0.001380 -0.032619 C 0.001910 -0.036629 0.002770 -0.040329 0.002950 -0.044339 C 0.003120 -0.048039 0.002950 -0.052049 0.002950 -0.055759 C 0.002950 -0.059769 0.002950 -0.063779 0.002950 -0.067479 C 0.002950 -0.071489 0.002950 -0.075499 0.002950 -0.079199 C 0.002950 -0.083209 0.002950 -0.087219 0.002950 -0.090919 C 0.002950 -0.094929 0.002770 -0.098629 0.002950 -0.102639 C 0.003120 -0.106339 0.003820 -0.110349 0.004340 -0.114359 C 0.004860 -0.118059 0.005550 -0.122069 0.005900 -0.126079 C 0.006070 -0.129779 0.005900 -0.133789 0.005900 -0.137489 C 0.005900 -0.141499 0.005900 -0.145509 0.005900 -0.149219 C 0.005900 -0.153229 0.004340 -0.157849 0.005900 -0.160939 C 0.007290 -0.164019 0.011630 -0.166799 0.014750 -0.168029 C 0.018050 -0.169269 0.022040 -0.168029 0.025170 -0.168029 C 0.028470 -0.168029 0.031420 -0.168029 0.034200 -0.168029 C 0.036980 -0.168029 0.039230 -0.168029 0.041660 -0.168029 C 0.044090 -0.168029 0.046520 -0.168029 0.049130 -0.168029 C 0.051560 -0.168029 0.053990 -0.168029 0.056420 -0.168029 C 0.059020 -0.168029 0.061450 -0.168029 0.063880 -0.168029 C 0.066490 -0.168029 0.068920 -0.168029 0.071350 -0.168029 C 0.073950 -0.168029 0.076210 -0.168029 0.078820 -0.168029 C 0.081590 -0.168029 0.085070 -0.168029 0.087840 -0.168029 C 0.090450 -0.168029 0.092530 -0.168029 0.095130 -0.168029 C 0.097910 -0.168029 0.101210 -0.168029 0.104160 -0.168029 C 0.107110 -0.168029 0.110240 -0.168029 0.113020 -0.168029 C 0.115790 -0.168029 0.118050 -0.168029 0.120480 -0.168029 C 0.123090 -0.168029 0.125340 -0.168029 0.127950 -0.168029 C 0.130730 -0.168029 0.134200 -0.168029 0.136980 -0.168029 C 0.139580 -0.168029 0.141840 -0.168029 0.144270 -0.168029 C 0.146870 -0.168029 0.149300 -0.168029 0.151910 -0.168029 C 0.154340 -0.168029 0.156590 -0.168029 0.159200 -0.168029 C 0.161980 -0.168029 0.165450 -0.168029 0.168230 -0.168029 C 0.170830 -0.168029 0.173090 -0.168029 0.175690 -0.168029 C 0.178120 -0.168029 0.180380 -0.168339 0.182980 -0.168029 C 0.185760 -0.167719 0.189230 -0.165869 0.192010 -0.165559 C 0.194790 -0.165259 0.197040 -0.165559 0.199480 -0.165559 C 0.201910 -0.165559 0.204340 -0.165559 0.206940 -0.165559 C 0.209370 -0.165559 0.211800 -0.165559 0.214230 -0.165559 C 0.216840 -0.165559 0.219270 -0.165559 0.221700 -0.165559 C 0.224300 -0.165559 0.226560 -0.165559 0.229160 -0.165559 C 0.231940 -0.165559 0.235410 -0.165559 0.238190 -0.165559 C 0.240970 -0.165559 0.243050 -0.165559 0.245660 -0.165559 C 0.248090 -0.165559 0.250520 -0.165559 0.252950 -0.165559 C 0.255550 -0.165559 0.257980 -0.165559 0.260590 -0.165559 C 0.263020 -0.165559 0.265450 -0.165559 0.267880 -0.165559 C 0.270480 -0.165559 0.272910 -0.165559 0.275340 -0.165559 C 0.277770 -0.165559 0.280380 -0.165559 0.282810 -0.165559 C 0.285240 -0.165559 0.287840 -0.165559 0.290270 -0.165559 C 0.292700 -0.165559 0.295310 -0.165869 0.297740 -0.165559 C 0.300170 -0.165259 0.302430 -0.164019 0.305200 -0.163399 C 0.307810 -0.162479 0.311280 -0.161249 0.314060 -0.160939 C 0.316840 -0.160629 0.319090 -0.160939 0.321520 -0.160939 C 0.323950 -0.160939 0.326210 -0.160939 0.328990 -0.160939 C 0.331770 -0.160939 0.335240 -0.161249 0.337840 -0.160939 C 0.340620 -0.160629 0.342880 -0.159089 0.345310 -0.158469 C 0.347740 -0.158159 0.350340 -0.158469 0.352770 -0.158469 C 0.355200 -0.158469 0.357460 -0.159399 0.360240 -0.158469 C 0.363020 -0.157849 0.366490 -0.154769 0.369270 -0.153839 C 0.371870 -0.153229 0.373950 -0.154459 0.376560 -0.153839 C 0.379340 -0.153529 0.382290 -0.151989 0.385590 -0.151679 C 0.388710 -0.151379 0.392700 -0.151679 0.396000 -0.151679 C 0.399130 -0.151679 0.401910 -0.151679 0.404860 -0.151679 C 0.407810 -0.151679 0.411110 -0.151679 0.413880 -0.151679 C 0.416490 -0.151679 0.418750 -0.151679 0.421180 -0.151679 C 0.423780 -0.151679 0.426210 -0.151679 0.428820 -0.151679 C 0.431250 -0.151679 0.433500 -0.151679 0.436110 -0.151679 C 0.438880 -0.151679 0.442360 -0.151679 0.445130 -0.151679 C 0.447910 -0.151679 0.450000 -0.151679 0.452600 -0.151679 C 0.455030 -0.151679 0.457460 -0.151679 0.459890 -0.151679 C 0.462500 -0.151679 0.464930 -0.151679 0.467530 -0.151679 C 0.469960 -0.151679 0.472390 -0.151679 0.474820 -0.151679 C 0.477430 -0.151679 0.479860 -0.151679 0.482290 -0.151679 C 0.484720 -0.151679 0.488540 -0.151679 0.489750 -0.151679 " pathEditMode="relative" rAng="0" ptsTypes="fffffffffffffffffffffffffffffffffffffffffffffffffffffffffffffffffffffffffffff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-9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11 -0.000013 C 0.000258 0.001619 0.000752 0.006533 0.001494 0.009782 C 0.002238 0.013034 0.003971 0.016252 0.004466 0.019486 C 0.004959 0.022721 0.004466 0.025955 0.004466 0.029189 C 0.004466 0.032424 0.004466 0.035643 0.004466 0.038893 C 0.004466 0.042143 0.004466 0.045440 0.004466 0.048690 C 0.004466 0.051941 0.002993 0.056450 0.004466 0.058393 C 0.005939 0.060338 0.010109 0.060026 0.013304 0.060353 C 0.016495 0.060679 0.020184 0.060353 0.023624 0.060353 C 0.027065 0.060353 0.030754 0.060353 0.033947 0.060353 C 0.037141 0.060353 0.038861 0.060353 0.042785 0.060353 C 0.046708 0.060353 0.053814 0.060353 0.057490 0.060353 C 0.061166 0.060353 0.062381 0.060353 0.064844 0.060353 C 0.067306 0.060353 0.069804 0.060353 0.072267 0.060353 C 0.074730 0.060353 0.077169 0.060353 0.079619 0.060353 C 0.082071 0.060353 0.084273 0.060353 0.086973 0.060353 C 0.089672 0.060353 0.092865 0.060353 0.095810 0.060353 C 0.098756 0.060353 0.101701 0.060353 0.104648 0.060353 C 0.107593 0.060353 0.110775 0.060353 0.113486 0.060353 C 0.116195 0.060353 0.118198 0.060353 0.120909 0.060353 C 0.123619 0.060353 0.126800 0.060353 0.129746 0.060353 C 0.132694 0.060353 0.135391 0.060353 0.138585 0.060353 C 0.141778 0.060353 0.145960 0.060353 0.148906 0.060353 C 0.151852 0.060353 0.153809 0.060353 0.156259 0.060353 C 0.158710 0.060353 0.161150 0.060353 0.163612 0.060353 C 0.166075 0.060353 0.168573 0.060353 0.171036 0.060353 C 0.173498 0.060353 0.175939 0.060353 0.178389 0.060353 C 0.180840 0.060353 0.183291 0.060353 0.185743 0.060353 C 0.188193 0.060353 0.190632 0.060353 0.193095 0.060353 C 0.195558 0.060353 0.197808 0.060353 0.200518 0.060353 C 0.203228 0.060353 0.206409 0.060353 0.209356 0.060353 C 0.212301 0.060353 0.215495 0.060353 0.218193 0.060353 C 0.220892 0.060353 0.222848 0.060353 0.225546 0.060353 C 0.228244 0.060353 0.231438 0.060353 0.234384 0.060353 C 0.237330 0.060353 0.240523 0.060353 0.243222 0.060353 C 0.245919 0.060353 0.248111 0.060353 0.250575 0.060353 C 0.253036 0.060353 0.255288 0.060353 0.257999 0.060353 C 0.260708 0.060353 0.264137 0.060353 0.266836 0.060353 C 0.269534 0.060353 0.271737 0.060353 0.274189 0.060353 C 0.276639 0.060353 0.279078 0.060353 0.281542 0.060353 C 0.284004 0.060353 0.286502 0.060353 0.288965 0.060353 C 0.291427 0.060353 0.293620 0.060353 0.296318 0.060353 C 0.299016 0.060353 0.302210 0.060353 0.305155 0.060353 C 0.308101 0.060353 0.311294 0.060353 0.313994 0.060353 C 0.316691 0.060353 0.318896 0.060353 0.321346 0.060353 C 0.323797 0.060353 0.326236 0.060353 0.328699 0.060353 C 0.331162 0.060353 0.333660 0.060353 0.336123 0.060353 C 0.338585 0.060353 0.341025 0.060353 0.343475 0.060353 C 0.345925 0.060353 0.348129 0.060353 0.350828 0.060353 C 0.353527 0.060353 0.356956 0.060353 0.359666 0.060353 C 0.362376 0.060353 0.364379 0.060353 0.367090 0.060353 C 0.369800 0.060353 0.373229 0.060353 0.375927 0.060353 C 0.378625 0.060353 0.380829 0.060353 0.383280 0.060353 C 0.385732 0.060353 0.388182 0.060353 0.390633 0.060353 C 0.393084 0.060353 0.395523 0.060353 0.397986 0.060353 C 0.400448 0.060353 0.402946 0.060353 0.405409 0.060353 C 0.407872 0.060353 0.410311 0.060353 0.412762 0.060353 C 0.415213 0.060353 0.417664 0.060353 0.420115 0.060353 C 0.422566 0.060353 0.425004 0.060353 0.427467 0.060353 C 0.429931 0.060353 0.432429 0.060353 0.434891 0.060353 C 0.437355 0.060353 0.439795 0.060353 0.442244 0.060353 C 0.444695 0.060353 0.447147 0.060353 0.449596 0.060353 C 0.452048 0.060353 0.454251 0.060353 0.456949 0.060353 C 0.459648 0.060353 0.463078 0.060353 0.465788 0.060353 C 0.468497 0.060353 0.470749 0.060353 0.473212 0.060353 C 0.475675 0.060353 0.477866 0.060353 0.480563 0.060353 C 0.483262 0.060353 0.486704 0.060353 0.489402 0.060353 C 0.492100 0.060353 0.494292 0.060353 0.496755 0.060353 C 0.499218 0.060353 0.501715 0.060353 0.504178 0.060353 C 0.506641 0.060353 0.511532 0.060353 0.511532 0.060353 C 0.511532 0.060353 0.505404 0.060353 0.504178 0.060353 " pathEditMode="relative" rAng="0" ptsTypes="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00" y="3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2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758597" y="3744027"/>
            <a:ext cx="37802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前、后面：长×高×2</a:t>
            </a:r>
          </a:p>
        </p:txBody>
      </p:sp>
      <p:grpSp>
        <p:nvGrpSpPr>
          <p:cNvPr id="2" name="Group 3"/>
          <p:cNvGrpSpPr/>
          <p:nvPr/>
        </p:nvGrpSpPr>
        <p:grpSpPr bwMode="auto">
          <a:xfrm>
            <a:off x="1457375" y="1402382"/>
            <a:ext cx="3274953" cy="1819040"/>
            <a:chOff x="0" y="0"/>
            <a:chExt cx="6875" cy="3819"/>
          </a:xfrm>
        </p:grpSpPr>
        <p:sp>
          <p:nvSpPr>
            <p:cNvPr id="10259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6010" cy="31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后     面</a:t>
              </a:r>
            </a:p>
          </p:txBody>
        </p:sp>
        <p:grpSp>
          <p:nvGrpSpPr>
            <p:cNvPr id="10260" name="Group 5"/>
            <p:cNvGrpSpPr/>
            <p:nvPr/>
          </p:nvGrpSpPr>
          <p:grpSpPr bwMode="auto">
            <a:xfrm>
              <a:off x="0" y="0"/>
              <a:ext cx="6875" cy="3819"/>
              <a:chOff x="0" y="0"/>
              <a:chExt cx="6875" cy="3819"/>
            </a:xfrm>
          </p:grpSpPr>
          <p:grpSp>
            <p:nvGrpSpPr>
              <p:cNvPr id="10261" name="Group 6"/>
              <p:cNvGrpSpPr/>
              <p:nvPr/>
            </p:nvGrpSpPr>
            <p:grpSpPr bwMode="auto">
              <a:xfrm>
                <a:off x="0" y="0"/>
                <a:ext cx="6011" cy="3174"/>
                <a:chOff x="0" y="0"/>
                <a:chExt cx="6011" cy="3174"/>
              </a:xfrm>
            </p:grpSpPr>
            <p:sp>
              <p:nvSpPr>
                <p:cNvPr id="10264" name="Line 7"/>
                <p:cNvSpPr>
                  <a:spLocks noChangeShapeType="1"/>
                </p:cNvSpPr>
                <p:nvPr/>
              </p:nvSpPr>
              <p:spPr bwMode="auto">
                <a:xfrm>
                  <a:off x="0" y="3174"/>
                  <a:ext cx="6010" cy="1"/>
                </a:xfrm>
                <a:prstGeom prst="line">
                  <a:avLst/>
                </a:prstGeom>
                <a:noFill/>
                <a:ln w="76200">
                  <a:solidFill>
                    <a:srgbClr val="FF33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265" name="Line 8"/>
                <p:cNvSpPr>
                  <a:spLocks noChangeShapeType="1"/>
                </p:cNvSpPr>
                <p:nvPr/>
              </p:nvSpPr>
              <p:spPr bwMode="auto">
                <a:xfrm>
                  <a:off x="6011" y="0"/>
                  <a:ext cx="1" cy="3175"/>
                </a:xfrm>
                <a:prstGeom prst="line">
                  <a:avLst/>
                </a:prstGeom>
                <a:noFill/>
                <a:ln w="76200">
                  <a:solidFill>
                    <a:srgbClr val="FF33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0262" name="Text Box 9"/>
              <p:cNvSpPr txBox="1">
                <a:spLocks noChangeArrowheads="1"/>
              </p:cNvSpPr>
              <p:nvPr/>
            </p:nvSpPr>
            <p:spPr bwMode="auto">
              <a:xfrm>
                <a:off x="5838" y="1230"/>
                <a:ext cx="1037" cy="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高</a:t>
                </a:r>
              </a:p>
            </p:txBody>
          </p:sp>
          <p:sp>
            <p:nvSpPr>
              <p:cNvPr id="10263" name="Text Box 10"/>
              <p:cNvSpPr txBox="1">
                <a:spLocks noChangeArrowheads="1"/>
              </p:cNvSpPr>
              <p:nvPr/>
            </p:nvSpPr>
            <p:spPr bwMode="auto">
              <a:xfrm>
                <a:off x="2494" y="2947"/>
                <a:ext cx="1560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1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长</a:t>
                </a:r>
                <a:endParaRPr lang="zh-CN" altLang="en-US" sz="1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0244" name="AutoShape 11"/>
          <p:cNvSpPr>
            <a:spLocks noChangeArrowheads="1"/>
          </p:cNvSpPr>
          <p:nvPr/>
        </p:nvSpPr>
        <p:spPr bwMode="auto">
          <a:xfrm>
            <a:off x="971600" y="1402383"/>
            <a:ext cx="3348038" cy="1999059"/>
          </a:xfrm>
          <a:prstGeom prst="cube">
            <a:avLst>
              <a:gd name="adj" fmla="val 25000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Group 12"/>
          <p:cNvGrpSpPr/>
          <p:nvPr/>
        </p:nvGrpSpPr>
        <p:grpSpPr bwMode="auto">
          <a:xfrm>
            <a:off x="971600" y="1888157"/>
            <a:ext cx="3274205" cy="1907634"/>
            <a:chOff x="0" y="0"/>
            <a:chExt cx="6876" cy="4005"/>
          </a:xfrm>
        </p:grpSpPr>
        <p:sp>
          <p:nvSpPr>
            <p:cNvPr id="10252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6009" cy="31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前     面</a:t>
              </a:r>
            </a:p>
          </p:txBody>
        </p:sp>
        <p:grpSp>
          <p:nvGrpSpPr>
            <p:cNvPr id="10253" name="Group 14"/>
            <p:cNvGrpSpPr/>
            <p:nvPr/>
          </p:nvGrpSpPr>
          <p:grpSpPr bwMode="auto">
            <a:xfrm>
              <a:off x="0" y="0"/>
              <a:ext cx="6876" cy="4005"/>
              <a:chOff x="0" y="0"/>
              <a:chExt cx="6876" cy="4005"/>
            </a:xfrm>
          </p:grpSpPr>
          <p:grpSp>
            <p:nvGrpSpPr>
              <p:cNvPr id="10254" name="Group 15"/>
              <p:cNvGrpSpPr/>
              <p:nvPr/>
            </p:nvGrpSpPr>
            <p:grpSpPr bwMode="auto">
              <a:xfrm>
                <a:off x="0" y="0"/>
                <a:ext cx="6011" cy="3174"/>
                <a:chOff x="0" y="0"/>
                <a:chExt cx="6011" cy="3174"/>
              </a:xfrm>
            </p:grpSpPr>
            <p:sp>
              <p:nvSpPr>
                <p:cNvPr id="10257" name="Line 16"/>
                <p:cNvSpPr>
                  <a:spLocks noChangeShapeType="1"/>
                </p:cNvSpPr>
                <p:nvPr/>
              </p:nvSpPr>
              <p:spPr bwMode="auto">
                <a:xfrm>
                  <a:off x="0" y="3174"/>
                  <a:ext cx="6010" cy="1"/>
                </a:xfrm>
                <a:prstGeom prst="line">
                  <a:avLst/>
                </a:prstGeom>
                <a:noFill/>
                <a:ln w="76200">
                  <a:solidFill>
                    <a:srgbClr val="FF33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258" name="Line 17"/>
                <p:cNvSpPr>
                  <a:spLocks noChangeShapeType="1"/>
                </p:cNvSpPr>
                <p:nvPr/>
              </p:nvSpPr>
              <p:spPr bwMode="auto">
                <a:xfrm>
                  <a:off x="6011" y="0"/>
                  <a:ext cx="1" cy="3175"/>
                </a:xfrm>
                <a:prstGeom prst="line">
                  <a:avLst/>
                </a:prstGeom>
                <a:noFill/>
                <a:ln w="76200">
                  <a:solidFill>
                    <a:srgbClr val="FF33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0255" name="Text Box 18"/>
              <p:cNvSpPr txBox="1">
                <a:spLocks noChangeArrowheads="1"/>
              </p:cNvSpPr>
              <p:nvPr/>
            </p:nvSpPr>
            <p:spPr bwMode="auto">
              <a:xfrm>
                <a:off x="5838" y="1230"/>
                <a:ext cx="1038" cy="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高</a:t>
                </a:r>
              </a:p>
            </p:txBody>
          </p:sp>
          <p:sp>
            <p:nvSpPr>
              <p:cNvPr id="10256" name="Text Box 19"/>
              <p:cNvSpPr txBox="1">
                <a:spLocks noChangeArrowheads="1"/>
              </p:cNvSpPr>
              <p:nvPr/>
            </p:nvSpPr>
            <p:spPr bwMode="auto">
              <a:xfrm>
                <a:off x="2494" y="3036"/>
                <a:ext cx="1560" cy="9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长</a:t>
                </a:r>
              </a:p>
            </p:txBody>
          </p:sp>
        </p:grpSp>
      </p:grpSp>
      <p:grpSp>
        <p:nvGrpSpPr>
          <p:cNvPr id="10246" name="Group 20"/>
          <p:cNvGrpSpPr/>
          <p:nvPr/>
        </p:nvGrpSpPr>
        <p:grpSpPr bwMode="auto">
          <a:xfrm>
            <a:off x="971600" y="1347614"/>
            <a:ext cx="3348038" cy="567928"/>
            <a:chOff x="0" y="0"/>
            <a:chExt cx="7030" cy="1193"/>
          </a:xfrm>
        </p:grpSpPr>
        <p:sp>
          <p:nvSpPr>
            <p:cNvPr id="10250" name="AutoShape 21"/>
            <p:cNvSpPr>
              <a:spLocks noChangeArrowheads="1"/>
            </p:cNvSpPr>
            <p:nvPr/>
          </p:nvSpPr>
          <p:spPr bwMode="auto">
            <a:xfrm>
              <a:off x="0" y="113"/>
              <a:ext cx="7030" cy="1080"/>
            </a:xfrm>
            <a:prstGeom prst="parallelogram">
              <a:avLst>
                <a:gd name="adj" fmla="val 98151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51" name="WordArt 22"/>
            <p:cNvSpPr>
              <a:spLocks noChangeArrowheads="1" noChangeShapeType="1"/>
            </p:cNvSpPr>
            <p:nvPr/>
          </p:nvSpPr>
          <p:spPr bwMode="auto">
            <a:xfrm rot="1380000">
              <a:off x="2494" y="0"/>
              <a:ext cx="1987" cy="119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65829"/>
                </a:avLst>
              </a:prstTxWarp>
            </a:bodyPr>
            <a:lstStyle/>
            <a:p>
              <a:pPr algn="ctr"/>
              <a:r>
                <a:rPr lang="zh-CN" altLang="en-US" sz="2400" b="1" kern="10" dirty="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A5002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  面</a:t>
              </a:r>
            </a:p>
          </p:txBody>
        </p:sp>
      </p:grpSp>
      <p:sp>
        <p:nvSpPr>
          <p:cNvPr id="10247" name="Line 23"/>
          <p:cNvSpPr>
            <a:spLocks noChangeShapeType="1"/>
          </p:cNvSpPr>
          <p:nvPr/>
        </p:nvSpPr>
        <p:spPr bwMode="auto">
          <a:xfrm flipV="1">
            <a:off x="3833862" y="2914476"/>
            <a:ext cx="485775" cy="485775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8" name="Text Box 24"/>
          <p:cNvSpPr txBox="1">
            <a:spLocks noChangeArrowheads="1"/>
          </p:cNvSpPr>
          <p:nvPr/>
        </p:nvSpPr>
        <p:spPr bwMode="auto">
          <a:xfrm>
            <a:off x="3995787" y="2914477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10249" name="Text Box 25"/>
          <p:cNvSpPr txBox="1">
            <a:spLocks noChangeArrowheads="1"/>
          </p:cNvSpPr>
          <p:nvPr/>
        </p:nvSpPr>
        <p:spPr bwMode="auto">
          <a:xfrm>
            <a:off x="1187624" y="555526"/>
            <a:ext cx="41520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长方体前、后两面的面积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36 0.014815 L 0.437292 -0.121667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-5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291 0.046481 L 0.508125 0.151481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5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1979862" y="1365523"/>
            <a:ext cx="1226592" cy="1934776"/>
            <a:chOff x="0" y="0"/>
            <a:chExt cx="2575" cy="4061"/>
          </a:xfrm>
        </p:grpSpPr>
        <p:sp>
          <p:nvSpPr>
            <p:cNvPr id="1129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813" cy="362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左  面</a:t>
              </a:r>
            </a:p>
          </p:txBody>
        </p:sp>
        <p:sp>
          <p:nvSpPr>
            <p:cNvPr id="11298" name="Text Box 4"/>
            <p:cNvSpPr txBox="1">
              <a:spLocks noChangeArrowheads="1"/>
            </p:cNvSpPr>
            <p:nvPr/>
          </p:nvSpPr>
          <p:spPr bwMode="auto">
            <a:xfrm>
              <a:off x="451" y="3286"/>
              <a:ext cx="876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 b="1">
                  <a:latin typeface="楷体" panose="02010609060101010101" pitchFamily="49" charset="-122"/>
                  <a:ea typeface="楷体" panose="02010609060101010101" pitchFamily="49" charset="-122"/>
                </a:rPr>
                <a:t>宽</a:t>
              </a:r>
            </a:p>
          </p:txBody>
        </p:sp>
        <p:sp>
          <p:nvSpPr>
            <p:cNvPr id="11299" name="Text Box 5"/>
            <p:cNvSpPr txBox="1">
              <a:spLocks noChangeArrowheads="1"/>
            </p:cNvSpPr>
            <p:nvPr/>
          </p:nvSpPr>
          <p:spPr bwMode="auto">
            <a:xfrm>
              <a:off x="1699" y="1471"/>
              <a:ext cx="876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 b="1">
                  <a:latin typeface="楷体" panose="02010609060101010101" pitchFamily="49" charset="-122"/>
                  <a:ea typeface="楷体" panose="02010609060101010101" pitchFamily="49" charset="-122"/>
                </a:rPr>
                <a:t>高</a:t>
              </a:r>
            </a:p>
          </p:txBody>
        </p:sp>
      </p:grpSp>
      <p:grpSp>
        <p:nvGrpSpPr>
          <p:cNvPr id="11268" name="Group 7"/>
          <p:cNvGrpSpPr/>
          <p:nvPr/>
        </p:nvGrpSpPr>
        <p:grpSpPr bwMode="auto">
          <a:xfrm>
            <a:off x="2033440" y="1258366"/>
            <a:ext cx="3274953" cy="1818308"/>
            <a:chOff x="0" y="0"/>
            <a:chExt cx="6875" cy="3820"/>
          </a:xfrm>
        </p:grpSpPr>
        <p:sp>
          <p:nvSpPr>
            <p:cNvPr id="11290" name="Rectangle 8"/>
            <p:cNvSpPr>
              <a:spLocks noChangeArrowheads="1"/>
            </p:cNvSpPr>
            <p:nvPr/>
          </p:nvSpPr>
          <p:spPr bwMode="auto">
            <a:xfrm>
              <a:off x="0" y="0"/>
              <a:ext cx="6010" cy="31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后     面</a:t>
              </a:r>
            </a:p>
          </p:txBody>
        </p:sp>
        <p:grpSp>
          <p:nvGrpSpPr>
            <p:cNvPr id="11291" name="Group 9"/>
            <p:cNvGrpSpPr/>
            <p:nvPr/>
          </p:nvGrpSpPr>
          <p:grpSpPr bwMode="auto">
            <a:xfrm>
              <a:off x="0" y="0"/>
              <a:ext cx="6875" cy="3820"/>
              <a:chOff x="0" y="0"/>
              <a:chExt cx="6875" cy="3820"/>
            </a:xfrm>
          </p:grpSpPr>
          <p:grpSp>
            <p:nvGrpSpPr>
              <p:cNvPr id="11292" name="Group 10"/>
              <p:cNvGrpSpPr/>
              <p:nvPr/>
            </p:nvGrpSpPr>
            <p:grpSpPr bwMode="auto">
              <a:xfrm>
                <a:off x="0" y="0"/>
                <a:ext cx="6011" cy="3174"/>
                <a:chOff x="0" y="0"/>
                <a:chExt cx="6011" cy="3174"/>
              </a:xfrm>
            </p:grpSpPr>
            <p:sp>
              <p:nvSpPr>
                <p:cNvPr id="11295" name="Line 11"/>
                <p:cNvSpPr>
                  <a:spLocks noChangeShapeType="1"/>
                </p:cNvSpPr>
                <p:nvPr/>
              </p:nvSpPr>
              <p:spPr bwMode="auto">
                <a:xfrm>
                  <a:off x="0" y="3174"/>
                  <a:ext cx="6010" cy="1"/>
                </a:xfrm>
                <a:prstGeom prst="line">
                  <a:avLst/>
                </a:prstGeom>
                <a:noFill/>
                <a:ln w="76200">
                  <a:solidFill>
                    <a:srgbClr val="FF33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1296" name="Line 12"/>
                <p:cNvSpPr>
                  <a:spLocks noChangeShapeType="1"/>
                </p:cNvSpPr>
                <p:nvPr/>
              </p:nvSpPr>
              <p:spPr bwMode="auto">
                <a:xfrm>
                  <a:off x="6011" y="0"/>
                  <a:ext cx="1" cy="3175"/>
                </a:xfrm>
                <a:prstGeom prst="line">
                  <a:avLst/>
                </a:prstGeom>
                <a:noFill/>
                <a:ln w="76200">
                  <a:solidFill>
                    <a:srgbClr val="FF33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1293" name="Text Box 13"/>
              <p:cNvSpPr txBox="1">
                <a:spLocks noChangeArrowheads="1"/>
              </p:cNvSpPr>
              <p:nvPr/>
            </p:nvSpPr>
            <p:spPr bwMode="auto">
              <a:xfrm>
                <a:off x="5838" y="1230"/>
                <a:ext cx="1037" cy="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高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294" name="Text Box 14"/>
              <p:cNvSpPr txBox="1">
                <a:spLocks noChangeArrowheads="1"/>
              </p:cNvSpPr>
              <p:nvPr/>
            </p:nvSpPr>
            <p:spPr bwMode="auto">
              <a:xfrm>
                <a:off x="2494" y="2947"/>
                <a:ext cx="1560" cy="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1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长</a:t>
                </a:r>
                <a:endParaRPr lang="zh-CN" altLang="en-US" sz="1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1269" name="AutoShape 15"/>
          <p:cNvSpPr>
            <a:spLocks noChangeArrowheads="1"/>
          </p:cNvSpPr>
          <p:nvPr/>
        </p:nvSpPr>
        <p:spPr bwMode="auto">
          <a:xfrm>
            <a:off x="1547664" y="1258366"/>
            <a:ext cx="3348038" cy="1997869"/>
          </a:xfrm>
          <a:prstGeom prst="cube">
            <a:avLst>
              <a:gd name="adj" fmla="val 25000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0" name="Line 16"/>
          <p:cNvSpPr>
            <a:spLocks noChangeShapeType="1"/>
          </p:cNvSpPr>
          <p:nvPr/>
        </p:nvSpPr>
        <p:spPr bwMode="auto">
          <a:xfrm flipV="1">
            <a:off x="4409927" y="2770460"/>
            <a:ext cx="485775" cy="485775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Group 17"/>
          <p:cNvGrpSpPr/>
          <p:nvPr/>
        </p:nvGrpSpPr>
        <p:grpSpPr bwMode="auto">
          <a:xfrm>
            <a:off x="3221683" y="1365523"/>
            <a:ext cx="1226593" cy="1935983"/>
            <a:chOff x="0" y="0"/>
            <a:chExt cx="2575" cy="4061"/>
          </a:xfrm>
        </p:grpSpPr>
        <p:sp>
          <p:nvSpPr>
            <p:cNvPr id="11287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813" cy="362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800" b="1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右 面</a:t>
              </a:r>
            </a:p>
          </p:txBody>
        </p:sp>
        <p:sp>
          <p:nvSpPr>
            <p:cNvPr id="11288" name="Text Box 19"/>
            <p:cNvSpPr txBox="1">
              <a:spLocks noChangeArrowheads="1"/>
            </p:cNvSpPr>
            <p:nvPr/>
          </p:nvSpPr>
          <p:spPr bwMode="auto">
            <a:xfrm>
              <a:off x="451" y="3286"/>
              <a:ext cx="876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 b="1">
                  <a:latin typeface="楷体" panose="02010609060101010101" pitchFamily="49" charset="-122"/>
                  <a:ea typeface="楷体" panose="02010609060101010101" pitchFamily="49" charset="-122"/>
                </a:rPr>
                <a:t>宽</a:t>
              </a:r>
            </a:p>
          </p:txBody>
        </p:sp>
        <p:sp>
          <p:nvSpPr>
            <p:cNvPr id="11289" name="Text Box 20"/>
            <p:cNvSpPr txBox="1">
              <a:spLocks noChangeArrowheads="1"/>
            </p:cNvSpPr>
            <p:nvPr/>
          </p:nvSpPr>
          <p:spPr bwMode="auto">
            <a:xfrm>
              <a:off x="1699" y="1471"/>
              <a:ext cx="876" cy="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 b="1">
                  <a:latin typeface="楷体" panose="02010609060101010101" pitchFamily="49" charset="-122"/>
                  <a:ea typeface="楷体" panose="02010609060101010101" pitchFamily="49" charset="-122"/>
                </a:rPr>
                <a:t>高</a:t>
              </a:r>
            </a:p>
          </p:txBody>
        </p:sp>
      </p:grpSp>
      <p:sp>
        <p:nvSpPr>
          <p:cNvPr id="11272" name="Text Box 21"/>
          <p:cNvSpPr txBox="1">
            <a:spLocks noChangeArrowheads="1"/>
          </p:cNvSpPr>
          <p:nvPr/>
        </p:nvSpPr>
        <p:spPr bwMode="auto">
          <a:xfrm>
            <a:off x="4626621" y="2770460"/>
            <a:ext cx="545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grpSp>
        <p:nvGrpSpPr>
          <p:cNvPr id="11273" name="Group 22"/>
          <p:cNvGrpSpPr/>
          <p:nvPr/>
        </p:nvGrpSpPr>
        <p:grpSpPr bwMode="auto">
          <a:xfrm>
            <a:off x="3805090" y="1690564"/>
            <a:ext cx="1725216" cy="1091803"/>
            <a:chOff x="0" y="0"/>
            <a:chExt cx="3622" cy="2292"/>
          </a:xfrm>
        </p:grpSpPr>
        <p:sp>
          <p:nvSpPr>
            <p:cNvPr id="11285" name="AutoShape 23"/>
            <p:cNvSpPr>
              <a:spLocks noChangeArrowheads="1"/>
            </p:cNvSpPr>
            <p:nvPr/>
          </p:nvSpPr>
          <p:spPr bwMode="auto">
            <a:xfrm rot="8100000">
              <a:off x="0" y="58"/>
              <a:ext cx="3623" cy="2235"/>
            </a:xfrm>
            <a:prstGeom prst="parallelogram">
              <a:avLst>
                <a:gd name="adj" fmla="val 101922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86" name="WordArt 24"/>
            <p:cNvSpPr>
              <a:spLocks noChangeArrowheads="1" noChangeShapeType="1"/>
            </p:cNvSpPr>
            <p:nvPr/>
          </p:nvSpPr>
          <p:spPr bwMode="auto">
            <a:xfrm rot="60000">
              <a:off x="1384" y="0"/>
              <a:ext cx="839" cy="1455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71431"/>
                </a:avLst>
              </a:prstTxWarp>
            </a:bodyPr>
            <a:lstStyle/>
            <a:p>
              <a:pPr algn="ctr"/>
              <a:r>
                <a:rPr lang="zh-CN" altLang="en-US" sz="2700" b="1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右面</a:t>
              </a:r>
            </a:p>
          </p:txBody>
        </p:sp>
      </p:grpSp>
      <p:sp>
        <p:nvSpPr>
          <p:cNvPr id="11274" name="Rectangle 25"/>
          <p:cNvSpPr>
            <a:spLocks noChangeArrowheads="1"/>
          </p:cNvSpPr>
          <p:nvPr/>
        </p:nvSpPr>
        <p:spPr bwMode="auto">
          <a:xfrm>
            <a:off x="1547664" y="1744141"/>
            <a:ext cx="2862263" cy="151209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     面</a:t>
            </a:r>
          </a:p>
        </p:txBody>
      </p:sp>
      <p:grpSp>
        <p:nvGrpSpPr>
          <p:cNvPr id="11275" name="Group 26"/>
          <p:cNvGrpSpPr/>
          <p:nvPr/>
        </p:nvGrpSpPr>
        <p:grpSpPr bwMode="auto">
          <a:xfrm>
            <a:off x="1547665" y="1744141"/>
            <a:ext cx="3059444" cy="1969033"/>
            <a:chOff x="0" y="0"/>
            <a:chExt cx="6423" cy="4135"/>
          </a:xfrm>
        </p:grpSpPr>
        <p:grpSp>
          <p:nvGrpSpPr>
            <p:cNvPr id="11280" name="Group 27"/>
            <p:cNvGrpSpPr/>
            <p:nvPr/>
          </p:nvGrpSpPr>
          <p:grpSpPr bwMode="auto">
            <a:xfrm>
              <a:off x="0" y="0"/>
              <a:ext cx="6011" cy="3174"/>
              <a:chOff x="0" y="0"/>
              <a:chExt cx="6011" cy="3174"/>
            </a:xfrm>
          </p:grpSpPr>
          <p:sp>
            <p:nvSpPr>
              <p:cNvPr id="11283" name="Line 28"/>
              <p:cNvSpPr>
                <a:spLocks noChangeShapeType="1"/>
              </p:cNvSpPr>
              <p:nvPr/>
            </p:nvSpPr>
            <p:spPr bwMode="auto">
              <a:xfrm>
                <a:off x="0" y="3174"/>
                <a:ext cx="6010" cy="1"/>
              </a:xfrm>
              <a:prstGeom prst="line">
                <a:avLst/>
              </a:prstGeom>
              <a:noFill/>
              <a:ln w="76200">
                <a:solidFill>
                  <a:srgbClr val="FF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284" name="Line 29"/>
              <p:cNvSpPr>
                <a:spLocks noChangeShapeType="1"/>
              </p:cNvSpPr>
              <p:nvPr/>
            </p:nvSpPr>
            <p:spPr bwMode="auto">
              <a:xfrm>
                <a:off x="6011" y="0"/>
                <a:ext cx="1" cy="3175"/>
              </a:xfrm>
              <a:prstGeom prst="line">
                <a:avLst/>
              </a:prstGeom>
              <a:noFill/>
              <a:ln w="76200">
                <a:solidFill>
                  <a:srgbClr val="FF33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1281" name="Text Box 30"/>
            <p:cNvSpPr txBox="1">
              <a:spLocks noChangeArrowheads="1"/>
            </p:cNvSpPr>
            <p:nvPr/>
          </p:nvSpPr>
          <p:spPr bwMode="auto">
            <a:xfrm>
              <a:off x="5386" y="1248"/>
              <a:ext cx="1037" cy="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高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82" name="Text Box 31"/>
            <p:cNvSpPr txBox="1">
              <a:spLocks noChangeArrowheads="1"/>
            </p:cNvSpPr>
            <p:nvPr/>
          </p:nvSpPr>
          <p:spPr bwMode="auto">
            <a:xfrm>
              <a:off x="2494" y="3036"/>
              <a:ext cx="1560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长</a:t>
              </a:r>
              <a:endParaRPr lang="zh-CN" altLang="en-US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276" name="Group 32"/>
          <p:cNvGrpSpPr/>
          <p:nvPr/>
        </p:nvGrpSpPr>
        <p:grpSpPr bwMode="auto">
          <a:xfrm>
            <a:off x="1547664" y="1203598"/>
            <a:ext cx="3348038" cy="569119"/>
            <a:chOff x="0" y="0"/>
            <a:chExt cx="7030" cy="1193"/>
          </a:xfrm>
        </p:grpSpPr>
        <p:sp>
          <p:nvSpPr>
            <p:cNvPr id="11278" name="AutoShape 33"/>
            <p:cNvSpPr>
              <a:spLocks noChangeArrowheads="1"/>
            </p:cNvSpPr>
            <p:nvPr/>
          </p:nvSpPr>
          <p:spPr bwMode="auto">
            <a:xfrm>
              <a:off x="0" y="113"/>
              <a:ext cx="7030" cy="1080"/>
            </a:xfrm>
            <a:prstGeom prst="parallelogram">
              <a:avLst>
                <a:gd name="adj" fmla="val 98151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79" name="WordArt 34"/>
            <p:cNvSpPr>
              <a:spLocks noChangeArrowheads="1" noChangeShapeType="1"/>
            </p:cNvSpPr>
            <p:nvPr/>
          </p:nvSpPr>
          <p:spPr bwMode="auto">
            <a:xfrm rot="1380000">
              <a:off x="2494" y="0"/>
              <a:ext cx="1987" cy="119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65829"/>
                </a:avLst>
              </a:prstTxWarp>
            </a:bodyPr>
            <a:lstStyle/>
            <a:p>
              <a:pPr algn="ctr"/>
              <a:r>
                <a:rPr lang="zh-CN" altLang="en-US" sz="2400" b="1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A5002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  面</a:t>
              </a:r>
            </a:p>
          </p:txBody>
        </p:sp>
      </p:grp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2837762" y="3669247"/>
            <a:ext cx="36118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左、右面：高×宽×2</a:t>
            </a:r>
          </a:p>
          <a:p>
            <a:pPr eaLnBrk="1" hangingPunct="1"/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2627784" y="339502"/>
            <a:ext cx="4716356" cy="584775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长方体左、右两面的面积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1 0.003611 L 0.474513 0.007130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0" y="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473472 0.003519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0" y="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5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691469" y="339502"/>
            <a:ext cx="4061630" cy="702469"/>
          </a:xfrm>
          <a:noFill/>
          <a:ln>
            <a:noFill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32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  <a:r>
              <a:rPr lang="en-US" altLang="zh-CN" sz="32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个面的总面积</a:t>
            </a:r>
          </a:p>
        </p:txBody>
      </p:sp>
      <p:grpSp>
        <p:nvGrpSpPr>
          <p:cNvPr id="2" name="Group 3"/>
          <p:cNvGrpSpPr/>
          <p:nvPr/>
        </p:nvGrpSpPr>
        <p:grpSpPr bwMode="auto">
          <a:xfrm>
            <a:off x="395536" y="935821"/>
            <a:ext cx="4122928" cy="2476500"/>
            <a:chOff x="0" y="0"/>
            <a:chExt cx="9073" cy="5200"/>
          </a:xfrm>
        </p:grpSpPr>
        <p:grpSp>
          <p:nvGrpSpPr>
            <p:cNvPr id="12308" name="Group 4"/>
            <p:cNvGrpSpPr/>
            <p:nvPr/>
          </p:nvGrpSpPr>
          <p:grpSpPr bwMode="auto">
            <a:xfrm>
              <a:off x="1017" y="0"/>
              <a:ext cx="8056" cy="5200"/>
              <a:chOff x="0" y="0"/>
              <a:chExt cx="8054" cy="5199"/>
            </a:xfrm>
          </p:grpSpPr>
          <p:sp>
            <p:nvSpPr>
              <p:cNvPr id="12317" name="Line 5"/>
              <p:cNvSpPr>
                <a:spLocks noChangeShapeType="1"/>
              </p:cNvSpPr>
              <p:nvPr/>
            </p:nvSpPr>
            <p:spPr bwMode="auto">
              <a:xfrm>
                <a:off x="1475" y="3629"/>
                <a:ext cx="6237" cy="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12318" name="Line 6"/>
              <p:cNvSpPr>
                <a:spLocks noChangeShapeType="1"/>
              </p:cNvSpPr>
              <p:nvPr/>
            </p:nvSpPr>
            <p:spPr bwMode="auto">
              <a:xfrm flipV="1">
                <a:off x="341" y="3629"/>
                <a:ext cx="1134" cy="1134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12319" name="AutoShape 7"/>
              <p:cNvSpPr>
                <a:spLocks noChangeArrowheads="1"/>
              </p:cNvSpPr>
              <p:nvPr/>
            </p:nvSpPr>
            <p:spPr bwMode="auto">
              <a:xfrm>
                <a:off x="342" y="341"/>
                <a:ext cx="7371" cy="4422"/>
              </a:xfrm>
              <a:prstGeom prst="cube">
                <a:avLst>
                  <a:gd name="adj" fmla="val 25000"/>
                </a:avLst>
              </a:prstGeom>
              <a:noFill/>
              <a:ln w="76200">
                <a:solidFill>
                  <a:srgbClr val="FF00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800"/>
              </a:p>
            </p:txBody>
          </p:sp>
          <p:sp>
            <p:nvSpPr>
              <p:cNvPr id="12320" name="Text Box 8"/>
              <p:cNvSpPr txBox="1">
                <a:spLocks noChangeArrowheads="1"/>
              </p:cNvSpPr>
              <p:nvPr/>
            </p:nvSpPr>
            <p:spPr bwMode="auto">
              <a:xfrm>
                <a:off x="0" y="1135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12321" name="Text Box 9"/>
              <p:cNvSpPr txBox="1">
                <a:spLocks noChangeArrowheads="1"/>
              </p:cNvSpPr>
              <p:nvPr/>
            </p:nvSpPr>
            <p:spPr bwMode="auto">
              <a:xfrm>
                <a:off x="6236" y="1135"/>
                <a:ext cx="684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12322" name="Text Box 10"/>
              <p:cNvSpPr txBox="1">
                <a:spLocks noChangeArrowheads="1"/>
              </p:cNvSpPr>
              <p:nvPr/>
            </p:nvSpPr>
            <p:spPr bwMode="auto">
              <a:xfrm>
                <a:off x="0" y="4424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12323" name="Text Box 11"/>
              <p:cNvSpPr txBox="1">
                <a:spLocks noChangeArrowheads="1"/>
              </p:cNvSpPr>
              <p:nvPr/>
            </p:nvSpPr>
            <p:spPr bwMode="auto">
              <a:xfrm>
                <a:off x="6236" y="4424"/>
                <a:ext cx="684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12324" name="Text Box 12"/>
              <p:cNvSpPr txBox="1">
                <a:spLocks noChangeArrowheads="1"/>
              </p:cNvSpPr>
              <p:nvPr/>
            </p:nvSpPr>
            <p:spPr bwMode="auto">
              <a:xfrm>
                <a:off x="7371" y="0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12325" name="Text Box 13"/>
              <p:cNvSpPr txBox="1">
                <a:spLocks noChangeArrowheads="1"/>
              </p:cNvSpPr>
              <p:nvPr/>
            </p:nvSpPr>
            <p:spPr bwMode="auto">
              <a:xfrm>
                <a:off x="7371" y="3402"/>
                <a:ext cx="683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12326" name="Line 14"/>
              <p:cNvSpPr>
                <a:spLocks noChangeShapeType="1"/>
              </p:cNvSpPr>
              <p:nvPr/>
            </p:nvSpPr>
            <p:spPr bwMode="auto">
              <a:xfrm flipH="1">
                <a:off x="1476" y="343"/>
                <a:ext cx="1" cy="3287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12327" name="Text Box 15"/>
              <p:cNvSpPr txBox="1">
                <a:spLocks noChangeArrowheads="1"/>
              </p:cNvSpPr>
              <p:nvPr/>
            </p:nvSpPr>
            <p:spPr bwMode="auto">
              <a:xfrm>
                <a:off x="1134" y="0"/>
                <a:ext cx="684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  <p:sp>
            <p:nvSpPr>
              <p:cNvPr id="12328" name="Text Box 16"/>
              <p:cNvSpPr txBox="1">
                <a:spLocks noChangeArrowheads="1"/>
              </p:cNvSpPr>
              <p:nvPr/>
            </p:nvSpPr>
            <p:spPr bwMode="auto">
              <a:xfrm>
                <a:off x="1134" y="3289"/>
                <a:ext cx="684" cy="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800">
                    <a:latin typeface="Marlett" pitchFamily="2" charset="2"/>
                  </a:rPr>
                  <a:t>n</a:t>
                </a:r>
              </a:p>
            </p:txBody>
          </p:sp>
        </p:grpSp>
        <p:grpSp>
          <p:nvGrpSpPr>
            <p:cNvPr id="12309" name="Group 17"/>
            <p:cNvGrpSpPr/>
            <p:nvPr/>
          </p:nvGrpSpPr>
          <p:grpSpPr bwMode="auto">
            <a:xfrm>
              <a:off x="0" y="339"/>
              <a:ext cx="8713" cy="4534"/>
              <a:chOff x="0" y="0"/>
              <a:chExt cx="8713" cy="4534"/>
            </a:xfrm>
          </p:grpSpPr>
          <p:grpSp>
            <p:nvGrpSpPr>
              <p:cNvPr id="12310" name="Group 18"/>
              <p:cNvGrpSpPr/>
              <p:nvPr/>
            </p:nvGrpSpPr>
            <p:grpSpPr bwMode="auto">
              <a:xfrm>
                <a:off x="1341" y="3288"/>
                <a:ext cx="7255" cy="1246"/>
                <a:chOff x="0" y="0"/>
                <a:chExt cx="7032" cy="1262"/>
              </a:xfrm>
            </p:grpSpPr>
            <p:sp>
              <p:nvSpPr>
                <p:cNvPr id="12315" name="AutoShape 19"/>
                <p:cNvSpPr>
                  <a:spLocks noChangeArrowheads="1"/>
                </p:cNvSpPr>
                <p:nvPr/>
              </p:nvSpPr>
              <p:spPr bwMode="auto">
                <a:xfrm>
                  <a:off x="0" y="49"/>
                  <a:ext cx="7032" cy="1022"/>
                </a:xfrm>
                <a:prstGeom prst="parallelogram">
                  <a:avLst>
                    <a:gd name="adj" fmla="val 10266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800"/>
                </a:p>
              </p:txBody>
            </p:sp>
            <p:sp>
              <p:nvSpPr>
                <p:cNvPr id="12316" name="WordArt 20"/>
                <p:cNvSpPr>
                  <a:spLocks noChangeArrowheads="1" noChangeShapeType="1"/>
                </p:cNvSpPr>
                <p:nvPr/>
              </p:nvSpPr>
              <p:spPr bwMode="auto">
                <a:xfrm rot="1200000">
                  <a:off x="2277" y="0"/>
                  <a:ext cx="2288" cy="1263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71431"/>
                    </a:avLst>
                  </a:prstTxWarp>
                </a:bodyPr>
                <a:lstStyle/>
                <a:p>
                  <a:pPr algn="ctr"/>
                  <a:r>
                    <a:rPr lang="zh-CN" altLang="en-US" sz="2700" kern="10" normalizeH="1">
                      <a:ln w="9525">
                        <a:solidFill>
                          <a:srgbClr val="000000"/>
                        </a:solidFill>
                        <a:round/>
                      </a:ln>
                      <a:solidFill>
                        <a:srgbClr val="000000"/>
                      </a:solidFill>
                      <a:latin typeface="宋体" panose="02010600030101010101" pitchFamily="2" charset="-122"/>
                    </a:rPr>
                    <a:t>下 面</a:t>
                  </a:r>
                </a:p>
              </p:txBody>
            </p:sp>
          </p:grpSp>
          <p:grpSp>
            <p:nvGrpSpPr>
              <p:cNvPr id="12311" name="Group 21"/>
              <p:cNvGrpSpPr/>
              <p:nvPr/>
            </p:nvGrpSpPr>
            <p:grpSpPr bwMode="auto">
              <a:xfrm>
                <a:off x="0" y="1063"/>
                <a:ext cx="3969" cy="2226"/>
                <a:chOff x="0" y="0"/>
                <a:chExt cx="3952" cy="2162"/>
              </a:xfrm>
            </p:grpSpPr>
            <p:sp>
              <p:nvSpPr>
                <p:cNvPr id="12313" name="AutoShape 22"/>
                <p:cNvSpPr>
                  <a:spLocks noChangeArrowheads="1"/>
                </p:cNvSpPr>
                <p:nvPr/>
              </p:nvSpPr>
              <p:spPr bwMode="auto">
                <a:xfrm rot="8100000">
                  <a:off x="0" y="0"/>
                  <a:ext cx="3953" cy="2162"/>
                </a:xfrm>
                <a:prstGeom prst="parallelogram">
                  <a:avLst>
                    <a:gd name="adj" fmla="val 99301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1800"/>
                </a:p>
              </p:txBody>
            </p:sp>
            <p:sp>
              <p:nvSpPr>
                <p:cNvPr id="12314" name="WordArt 23"/>
                <p:cNvSpPr>
                  <a:spLocks noChangeArrowheads="1" noChangeShapeType="1"/>
                </p:cNvSpPr>
                <p:nvPr/>
              </p:nvSpPr>
              <p:spPr bwMode="auto">
                <a:xfrm rot="-420000">
                  <a:off x="1457" y="70"/>
                  <a:ext cx="955" cy="1210"/>
                </a:xfrm>
                <a:prstGeom prst="rect">
                  <a:avLst/>
                </a:prstGeom>
              </p:spPr>
              <p:txBody>
                <a:bodyPr wrap="none" fromWordArt="1">
                  <a:prstTxWarp prst="textSlantUp">
                    <a:avLst>
                      <a:gd name="adj" fmla="val 53023"/>
                    </a:avLst>
                  </a:prstTxWarp>
                </a:bodyPr>
                <a:lstStyle/>
                <a:p>
                  <a:pPr algn="ctr"/>
                  <a:r>
                    <a:rPr lang="zh-CN" altLang="en-US" sz="2700" kern="10" dirty="0">
                      <a:ln w="9525">
                        <a:solidFill>
                          <a:srgbClr val="000000"/>
                        </a:solidFill>
                        <a:round/>
                      </a:ln>
                      <a:solidFill>
                        <a:srgbClr val="000000"/>
                      </a:solidFill>
                      <a:latin typeface="宋体" panose="02010600030101010101" pitchFamily="2" charset="-122"/>
                    </a:rPr>
                    <a:t>左面</a:t>
                  </a:r>
                </a:p>
              </p:txBody>
            </p:sp>
          </p:grpSp>
          <p:sp>
            <p:nvSpPr>
              <p:cNvPr id="12312" name="Rectangle 24"/>
              <p:cNvSpPr>
                <a:spLocks noChangeArrowheads="1"/>
              </p:cNvSpPr>
              <p:nvPr/>
            </p:nvSpPr>
            <p:spPr bwMode="auto">
              <a:xfrm>
                <a:off x="2621" y="0"/>
                <a:ext cx="6092" cy="3280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700" dirty="0">
                    <a:latin typeface="隶书" panose="02010509060101010101" pitchFamily="49" charset="-122"/>
                    <a:ea typeface="隶书" panose="02010509060101010101" pitchFamily="49" charset="-122"/>
                  </a:rPr>
                  <a:t>后面</a:t>
                </a:r>
              </a:p>
            </p:txBody>
          </p:sp>
        </p:grpSp>
      </p:grpSp>
      <p:grpSp>
        <p:nvGrpSpPr>
          <p:cNvPr id="7" name="Group 25"/>
          <p:cNvGrpSpPr/>
          <p:nvPr/>
        </p:nvGrpSpPr>
        <p:grpSpPr bwMode="auto">
          <a:xfrm>
            <a:off x="4619317" y="1060848"/>
            <a:ext cx="4073128" cy="2128838"/>
            <a:chOff x="0" y="0"/>
            <a:chExt cx="8552" cy="4470"/>
          </a:xfrm>
        </p:grpSpPr>
        <p:grpSp>
          <p:nvGrpSpPr>
            <p:cNvPr id="12295" name="Group 26"/>
            <p:cNvGrpSpPr/>
            <p:nvPr/>
          </p:nvGrpSpPr>
          <p:grpSpPr bwMode="auto">
            <a:xfrm>
              <a:off x="0" y="0"/>
              <a:ext cx="8552" cy="4470"/>
              <a:chOff x="0" y="0"/>
              <a:chExt cx="8552" cy="4470"/>
            </a:xfrm>
          </p:grpSpPr>
          <p:grpSp>
            <p:nvGrpSpPr>
              <p:cNvPr id="12299" name="Group 27"/>
              <p:cNvGrpSpPr/>
              <p:nvPr/>
            </p:nvGrpSpPr>
            <p:grpSpPr bwMode="auto">
              <a:xfrm>
                <a:off x="0" y="0"/>
                <a:ext cx="8552" cy="4471"/>
                <a:chOff x="0" y="0"/>
                <a:chExt cx="8552" cy="4471"/>
              </a:xfrm>
            </p:grpSpPr>
            <p:sp>
              <p:nvSpPr>
                <p:cNvPr id="12301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1183"/>
                  <a:ext cx="6237" cy="328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sz="2700" dirty="0">
                      <a:latin typeface="隶书" panose="02010509060101010101" pitchFamily="49" charset="-122"/>
                      <a:ea typeface="隶书" panose="02010509060101010101" pitchFamily="49" charset="-122"/>
                    </a:rPr>
                    <a:t>前   面</a:t>
                  </a:r>
                </a:p>
              </p:txBody>
            </p:sp>
            <p:grpSp>
              <p:nvGrpSpPr>
                <p:cNvPr id="12302" name="Group 29"/>
                <p:cNvGrpSpPr/>
                <p:nvPr/>
              </p:nvGrpSpPr>
              <p:grpSpPr bwMode="auto">
                <a:xfrm>
                  <a:off x="5066" y="1101"/>
                  <a:ext cx="3486" cy="2386"/>
                  <a:chOff x="0" y="0"/>
                  <a:chExt cx="3486" cy="2386"/>
                </a:xfrm>
              </p:grpSpPr>
              <p:sp>
                <p:nvSpPr>
                  <p:cNvPr id="12306" name="AutoShape 30"/>
                  <p:cNvSpPr>
                    <a:spLocks noChangeArrowheads="1"/>
                  </p:cNvSpPr>
                  <p:nvPr/>
                </p:nvSpPr>
                <p:spPr bwMode="auto">
                  <a:xfrm rot="8220000">
                    <a:off x="0" y="0"/>
                    <a:ext cx="3486" cy="2387"/>
                  </a:xfrm>
                  <a:prstGeom prst="parallelogram">
                    <a:avLst>
                      <a:gd name="adj" fmla="val 94582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/>
                  </a:p>
                </p:txBody>
              </p:sp>
              <p:sp>
                <p:nvSpPr>
                  <p:cNvPr id="12307" name="WordArt 31"/>
                  <p:cNvSpPr>
                    <a:spLocks noChangeArrowheads="1" noChangeShapeType="1"/>
                  </p:cNvSpPr>
                  <p:nvPr/>
                </p:nvSpPr>
                <p:spPr bwMode="auto">
                  <a:xfrm>
                    <a:off x="1397" y="309"/>
                    <a:ext cx="680" cy="1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SlantUp">
                      <a:avLst>
                        <a:gd name="adj" fmla="val 53023"/>
                      </a:avLst>
                    </a:prstTxWarp>
                  </a:bodyPr>
                  <a:lstStyle/>
                  <a:p>
                    <a:pPr algn="ctr"/>
                    <a:r>
                      <a:rPr lang="zh-CN" altLang="en-US" sz="2700" kern="10">
                        <a:ln w="9525">
                          <a:solidFill>
                            <a:srgbClr val="000000"/>
                          </a:solidFill>
                          <a:round/>
                        </a:ln>
                        <a:solidFill>
                          <a:srgbClr val="000000"/>
                        </a:solidFill>
                        <a:latin typeface="宋体" panose="02010600030101010101" pitchFamily="2" charset="-122"/>
                      </a:rPr>
                      <a:t>右面</a:t>
                    </a:r>
                  </a:p>
                </p:txBody>
              </p:sp>
            </p:grpSp>
            <p:grpSp>
              <p:nvGrpSpPr>
                <p:cNvPr id="12303" name="Group 32"/>
                <p:cNvGrpSpPr/>
                <p:nvPr/>
              </p:nvGrpSpPr>
              <p:grpSpPr bwMode="auto">
                <a:xfrm>
                  <a:off x="226" y="0"/>
                  <a:ext cx="7032" cy="1262"/>
                  <a:chOff x="0" y="0"/>
                  <a:chExt cx="7032" cy="1262"/>
                </a:xfrm>
              </p:grpSpPr>
              <p:sp>
                <p:nvSpPr>
                  <p:cNvPr id="12304" name="AutoShape 3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9"/>
                    <a:ext cx="7032" cy="1022"/>
                  </a:xfrm>
                  <a:prstGeom prst="parallelogram">
                    <a:avLst>
                      <a:gd name="adj" fmla="val 102668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1800"/>
                  </a:p>
                </p:txBody>
              </p:sp>
              <p:sp>
                <p:nvSpPr>
                  <p:cNvPr id="12305" name="WordArt 34"/>
                  <p:cNvSpPr>
                    <a:spLocks noChangeArrowheads="1" noChangeShapeType="1"/>
                  </p:cNvSpPr>
                  <p:nvPr/>
                </p:nvSpPr>
                <p:spPr bwMode="auto">
                  <a:xfrm rot="1200000">
                    <a:off x="2277" y="0"/>
                    <a:ext cx="2288" cy="1263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SlantUp">
                      <a:avLst>
                        <a:gd name="adj" fmla="val 71431"/>
                      </a:avLst>
                    </a:prstTxWarp>
                  </a:bodyPr>
                  <a:lstStyle/>
                  <a:p>
                    <a:pPr algn="ctr"/>
                    <a:r>
                      <a:rPr lang="zh-CN" altLang="en-US" sz="2700" kern="10" normalizeH="1">
                        <a:ln w="9525">
                          <a:solidFill>
                            <a:srgbClr val="000000"/>
                          </a:solidFill>
                          <a:round/>
                        </a:ln>
                        <a:solidFill>
                          <a:srgbClr val="000000"/>
                        </a:solidFill>
                        <a:latin typeface="宋体" panose="02010600030101010101" pitchFamily="2" charset="-122"/>
                      </a:rPr>
                      <a:t>上 面</a:t>
                    </a:r>
                  </a:p>
                </p:txBody>
              </p:sp>
            </p:grpSp>
          </p:grpSp>
          <p:sp>
            <p:nvSpPr>
              <p:cNvPr id="12300" name="Line 35"/>
              <p:cNvSpPr>
                <a:spLocks noChangeShapeType="1"/>
              </p:cNvSpPr>
              <p:nvPr/>
            </p:nvSpPr>
            <p:spPr bwMode="auto">
              <a:xfrm>
                <a:off x="31" y="1135"/>
                <a:ext cx="6124" cy="1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</p:grpSp>
        <p:grpSp>
          <p:nvGrpSpPr>
            <p:cNvPr id="12296" name="Group 36"/>
            <p:cNvGrpSpPr/>
            <p:nvPr/>
          </p:nvGrpSpPr>
          <p:grpSpPr bwMode="auto">
            <a:xfrm>
              <a:off x="6237" y="113"/>
              <a:ext cx="1104" cy="4308"/>
              <a:chOff x="0" y="0"/>
              <a:chExt cx="1104" cy="4308"/>
            </a:xfrm>
          </p:grpSpPr>
          <p:sp>
            <p:nvSpPr>
              <p:cNvPr id="12297" name="Line 37"/>
              <p:cNvSpPr>
                <a:spLocks noChangeShapeType="1"/>
              </p:cNvSpPr>
              <p:nvPr/>
            </p:nvSpPr>
            <p:spPr bwMode="auto">
              <a:xfrm>
                <a:off x="114" y="1020"/>
                <a:ext cx="1" cy="3289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12298" name="Line 38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1105" cy="1022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</p:grpSp>
      </p:grp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333776" y="3651015"/>
            <a:ext cx="8810224" cy="677108"/>
          </a:xfrm>
          <a:prstGeom prst="rect">
            <a:avLst/>
          </a:prstGeom>
          <a:noFill/>
          <a:ln w="76200" cmpd="tri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长方体的表面积（六个面的总面积） = 长×宽 ×2 + 长×高× 2 + 高×宽 × 2</a:t>
            </a:r>
            <a:endParaRPr lang="en-US" altLang="zh-CN" sz="1800" b="1" dirty="0">
              <a:solidFill>
                <a:schemeClr val="accent4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18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=</a:t>
            </a:r>
            <a:r>
              <a:rPr lang="zh-CN" altLang="en-US" sz="18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（长×宽+长×高+高×宽）×</a:t>
            </a:r>
            <a:r>
              <a:rPr lang="zh-CN" altLang="en-US" sz="2000" b="1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12294" name="Text Box 40"/>
          <p:cNvSpPr txBox="1">
            <a:spLocks noChangeArrowheads="1"/>
          </p:cNvSpPr>
          <p:nvPr/>
        </p:nvSpPr>
        <p:spPr bwMode="auto">
          <a:xfrm>
            <a:off x="1494235" y="41195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-0.39549 -0.003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7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1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Microsoft Office PowerPoint</Application>
  <PresentationFormat>全屏显示(16:9)</PresentationFormat>
  <Paragraphs>183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Times New Roman</vt:lpstr>
      <vt:lpstr>黑体</vt:lpstr>
      <vt:lpstr>楷体_GB2312</vt:lpstr>
      <vt:lpstr>Calibri</vt:lpstr>
      <vt:lpstr>宋体</vt:lpstr>
      <vt:lpstr>Marlett</vt:lpstr>
      <vt:lpstr>幼圆</vt:lpstr>
      <vt:lpstr>隶书</vt:lpstr>
      <vt:lpstr>楷体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长方体6个面的总面积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2019-10-17T10:55:44Z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